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0" r:id="rId1"/>
  </p:sldMasterIdLst>
  <p:notesMasterIdLst>
    <p:notesMasterId r:id="rId51"/>
  </p:notesMasterIdLst>
  <p:sldIdLst>
    <p:sldId id="257" r:id="rId2"/>
    <p:sldId id="294" r:id="rId3"/>
    <p:sldId id="267" r:id="rId4"/>
    <p:sldId id="296" r:id="rId5"/>
    <p:sldId id="305" r:id="rId6"/>
    <p:sldId id="306" r:id="rId7"/>
    <p:sldId id="293" r:id="rId8"/>
    <p:sldId id="295" r:id="rId9"/>
    <p:sldId id="300" r:id="rId10"/>
    <p:sldId id="316" r:id="rId11"/>
    <p:sldId id="307" r:id="rId12"/>
    <p:sldId id="297" r:id="rId13"/>
    <p:sldId id="304" r:id="rId14"/>
    <p:sldId id="308" r:id="rId15"/>
    <p:sldId id="313" r:id="rId16"/>
    <p:sldId id="314" r:id="rId17"/>
    <p:sldId id="315" r:id="rId18"/>
    <p:sldId id="319" r:id="rId19"/>
    <p:sldId id="317" r:id="rId20"/>
    <p:sldId id="318" r:id="rId21"/>
    <p:sldId id="292" r:id="rId22"/>
    <p:sldId id="321" r:id="rId23"/>
    <p:sldId id="301" r:id="rId24"/>
    <p:sldId id="320" r:id="rId25"/>
    <p:sldId id="322" r:id="rId26"/>
    <p:sldId id="323" r:id="rId27"/>
    <p:sldId id="324" r:id="rId28"/>
    <p:sldId id="325" r:id="rId29"/>
    <p:sldId id="309" r:id="rId30"/>
    <p:sldId id="310" r:id="rId31"/>
    <p:sldId id="312" r:id="rId32"/>
    <p:sldId id="280" r:id="rId33"/>
    <p:sldId id="281" r:id="rId34"/>
    <p:sldId id="282" r:id="rId35"/>
    <p:sldId id="283" r:id="rId36"/>
    <p:sldId id="279" r:id="rId37"/>
    <p:sldId id="284" r:id="rId38"/>
    <p:sldId id="285" r:id="rId39"/>
    <p:sldId id="286" r:id="rId40"/>
    <p:sldId id="278" r:id="rId41"/>
    <p:sldId id="311" r:id="rId42"/>
    <p:sldId id="299" r:id="rId43"/>
    <p:sldId id="263" r:id="rId44"/>
    <p:sldId id="264" r:id="rId45"/>
    <p:sldId id="265" r:id="rId46"/>
    <p:sldId id="266" r:id="rId47"/>
    <p:sldId id="275" r:id="rId48"/>
    <p:sldId id="276" r:id="rId49"/>
    <p:sldId id="27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97"/>
    <p:restoredTop sz="94512"/>
  </p:normalViewPr>
  <p:slideViewPr>
    <p:cSldViewPr snapToGrid="0" snapToObjects="1">
      <p:cViewPr varScale="1">
        <p:scale>
          <a:sx n="131" d="100"/>
          <a:sy n="131" d="100"/>
        </p:scale>
        <p:origin x="1016" y="1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oleObject" Target="file:////Users\dean\Dropbox\Real%20Results%20Marketing\Marketing\Primary%20Research\E-Commerce\E-Commerce%202018\E-Commerce%202018%20Survey%20Results%20V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dean\Downloads\Shopping%20and%20Buying%20Survey%20Results%202017.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dean\Downloads\Shopping%20and%20Buying%20Survey%20Results%202017.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dean\Downloads\Shopping%20and%20Buying%20Survey%20Results%202017.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dean\Downloads\Shopping%20and%20Buying%20Survey%20Results%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3200" dirty="0"/>
              <a:t>E-Commerce % of Total Revenue</a:t>
            </a:r>
          </a:p>
        </c:rich>
      </c:tx>
      <c:layout>
        <c:manualLayout>
          <c:xMode val="edge"/>
          <c:yMode val="edge"/>
          <c:x val="7.6267147120120407E-2"/>
          <c:y val="2.4780661873917554E-3"/>
        </c:manualLayout>
      </c:layout>
      <c:overlay val="0"/>
    </c:title>
    <c:autoTitleDeleted val="0"/>
    <c:plotArea>
      <c:layout/>
      <c:barChart>
        <c:barDir val="col"/>
        <c:grouping val="stacked"/>
        <c:varyColors val="0"/>
        <c:ser>
          <c:idx val="0"/>
          <c:order val="0"/>
          <c:tx>
            <c:strRef>
              <c:f>Cumulative!$A$2</c:f>
              <c:strCache>
                <c:ptCount val="1"/>
                <c:pt idx="0">
                  <c:v>Less than 5%</c:v>
                </c:pt>
              </c:strCache>
            </c:strRef>
          </c:tx>
          <c:spPr>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Cumulative!$D$1:$K$1</c:f>
              <c:strCache>
                <c:ptCount val="8"/>
                <c:pt idx="0">
                  <c:v>2013</c:v>
                </c:pt>
                <c:pt idx="1">
                  <c:v>2014</c:v>
                </c:pt>
                <c:pt idx="2">
                  <c:v>2015</c:v>
                </c:pt>
                <c:pt idx="3">
                  <c:v>2016</c:v>
                </c:pt>
                <c:pt idx="4">
                  <c:v>2017</c:v>
                </c:pt>
                <c:pt idx="5">
                  <c:v>2018</c:v>
                </c:pt>
                <c:pt idx="6">
                  <c:v>2019</c:v>
                </c:pt>
                <c:pt idx="7">
                  <c:v>2020</c:v>
                </c:pt>
              </c:strCache>
            </c:strRef>
          </c:cat>
          <c:val>
            <c:numRef>
              <c:f>Cumulative!$D$2:$K$2</c:f>
              <c:numCache>
                <c:formatCode>0%</c:formatCode>
                <c:ptCount val="8"/>
                <c:pt idx="0">
                  <c:v>0.58904109589041098</c:v>
                </c:pt>
                <c:pt idx="1">
                  <c:v>0.55625000000000002</c:v>
                </c:pt>
                <c:pt idx="2">
                  <c:v>0.515625</c:v>
                </c:pt>
                <c:pt idx="3">
                  <c:v>0.49180327868852458</c:v>
                </c:pt>
                <c:pt idx="4">
                  <c:v>0.40104166666666669</c:v>
                </c:pt>
                <c:pt idx="5">
                  <c:v>0.35451638845665845</c:v>
                </c:pt>
                <c:pt idx="6">
                  <c:v>0.2992871485457631</c:v>
                </c:pt>
                <c:pt idx="7">
                  <c:v>0.24646461430172983</c:v>
                </c:pt>
              </c:numCache>
            </c:numRef>
          </c:val>
          <c:extLst>
            <c:ext xmlns:c16="http://schemas.microsoft.com/office/drawing/2014/chart" uri="{C3380CC4-5D6E-409C-BE32-E72D297353CC}">
              <c16:uniqueId val="{00000000-9F74-224C-AAFC-3557B5A1D32C}"/>
            </c:ext>
          </c:extLst>
        </c:ser>
        <c:ser>
          <c:idx val="1"/>
          <c:order val="1"/>
          <c:tx>
            <c:strRef>
              <c:f>Cumulative!$A$3</c:f>
              <c:strCache>
                <c:ptCount val="1"/>
                <c:pt idx="0">
                  <c:v>5% to 10%</c:v>
                </c:pt>
              </c:strCache>
            </c:strRef>
          </c:tx>
          <c:spPr>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Cumulative!$D$1:$K$1</c:f>
              <c:strCache>
                <c:ptCount val="8"/>
                <c:pt idx="0">
                  <c:v>2013</c:v>
                </c:pt>
                <c:pt idx="1">
                  <c:v>2014</c:v>
                </c:pt>
                <c:pt idx="2">
                  <c:v>2015</c:v>
                </c:pt>
                <c:pt idx="3">
                  <c:v>2016</c:v>
                </c:pt>
                <c:pt idx="4">
                  <c:v>2017</c:v>
                </c:pt>
                <c:pt idx="5">
                  <c:v>2018</c:v>
                </c:pt>
                <c:pt idx="6">
                  <c:v>2019</c:v>
                </c:pt>
                <c:pt idx="7">
                  <c:v>2020</c:v>
                </c:pt>
              </c:strCache>
            </c:strRef>
          </c:cat>
          <c:val>
            <c:numRef>
              <c:f>Cumulative!$D$3:$K$3</c:f>
              <c:numCache>
                <c:formatCode>0%</c:formatCode>
                <c:ptCount val="8"/>
                <c:pt idx="0">
                  <c:v>0.20205479452054795</c:v>
                </c:pt>
                <c:pt idx="1">
                  <c:v>0.2</c:v>
                </c:pt>
                <c:pt idx="2">
                  <c:v>0.15625</c:v>
                </c:pt>
                <c:pt idx="3">
                  <c:v>0.16939890710382513</c:v>
                </c:pt>
                <c:pt idx="4">
                  <c:v>0.18229166666666666</c:v>
                </c:pt>
                <c:pt idx="5">
                  <c:v>0.15205680842648162</c:v>
                </c:pt>
                <c:pt idx="6">
                  <c:v>0.13772762593558457</c:v>
                </c:pt>
                <c:pt idx="7">
                  <c:v>0.12168891155607695</c:v>
                </c:pt>
              </c:numCache>
            </c:numRef>
          </c:val>
          <c:extLst>
            <c:ext xmlns:c16="http://schemas.microsoft.com/office/drawing/2014/chart" uri="{C3380CC4-5D6E-409C-BE32-E72D297353CC}">
              <c16:uniqueId val="{00000001-9F74-224C-AAFC-3557B5A1D32C}"/>
            </c:ext>
          </c:extLst>
        </c:ser>
        <c:ser>
          <c:idx val="2"/>
          <c:order val="2"/>
          <c:tx>
            <c:strRef>
              <c:f>Cumulative!$A$4</c:f>
              <c:strCache>
                <c:ptCount val="1"/>
                <c:pt idx="0">
                  <c:v>10% to 20%</c:v>
                </c:pt>
              </c:strCache>
            </c:strRef>
          </c:tx>
          <c:spPr>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Cumulative!$D$1:$K$1</c:f>
              <c:strCache>
                <c:ptCount val="8"/>
                <c:pt idx="0">
                  <c:v>2013</c:v>
                </c:pt>
                <c:pt idx="1">
                  <c:v>2014</c:v>
                </c:pt>
                <c:pt idx="2">
                  <c:v>2015</c:v>
                </c:pt>
                <c:pt idx="3">
                  <c:v>2016</c:v>
                </c:pt>
                <c:pt idx="4">
                  <c:v>2017</c:v>
                </c:pt>
                <c:pt idx="5">
                  <c:v>2018</c:v>
                </c:pt>
                <c:pt idx="6">
                  <c:v>2019</c:v>
                </c:pt>
                <c:pt idx="7">
                  <c:v>2020</c:v>
                </c:pt>
              </c:strCache>
            </c:strRef>
          </c:cat>
          <c:val>
            <c:numRef>
              <c:f>Cumulative!$D$4:$K$4</c:f>
              <c:numCache>
                <c:formatCode>0%</c:formatCode>
                <c:ptCount val="8"/>
                <c:pt idx="0">
                  <c:v>7.1917808219178078E-2</c:v>
                </c:pt>
                <c:pt idx="1">
                  <c:v>0.1125</c:v>
                </c:pt>
                <c:pt idx="2">
                  <c:v>0.140625</c:v>
                </c:pt>
                <c:pt idx="3">
                  <c:v>0.16393442622950818</c:v>
                </c:pt>
                <c:pt idx="4">
                  <c:v>0.1875</c:v>
                </c:pt>
                <c:pt idx="5">
                  <c:v>0.23186133064045464</c:v>
                </c:pt>
                <c:pt idx="6">
                  <c:v>0.27381693701444865</c:v>
                </c:pt>
                <c:pt idx="7">
                  <c:v>0.31543294193610688</c:v>
                </c:pt>
              </c:numCache>
            </c:numRef>
          </c:val>
          <c:extLst>
            <c:ext xmlns:c16="http://schemas.microsoft.com/office/drawing/2014/chart" uri="{C3380CC4-5D6E-409C-BE32-E72D297353CC}">
              <c16:uniqueId val="{00000002-9F74-224C-AAFC-3557B5A1D32C}"/>
            </c:ext>
          </c:extLst>
        </c:ser>
        <c:ser>
          <c:idx val="3"/>
          <c:order val="3"/>
          <c:tx>
            <c:strRef>
              <c:f>Cumulative!$A$5</c:f>
              <c:strCache>
                <c:ptCount val="1"/>
                <c:pt idx="0">
                  <c:v>20% to 30%</c:v>
                </c:pt>
              </c:strCache>
            </c:strRef>
          </c:tx>
          <c:spPr>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1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Cumulative!$D$1:$K$1</c:f>
              <c:strCache>
                <c:ptCount val="8"/>
                <c:pt idx="0">
                  <c:v>2013</c:v>
                </c:pt>
                <c:pt idx="1">
                  <c:v>2014</c:v>
                </c:pt>
                <c:pt idx="2">
                  <c:v>2015</c:v>
                </c:pt>
                <c:pt idx="3">
                  <c:v>2016</c:v>
                </c:pt>
                <c:pt idx="4">
                  <c:v>2017</c:v>
                </c:pt>
                <c:pt idx="5">
                  <c:v>2018</c:v>
                </c:pt>
                <c:pt idx="6">
                  <c:v>2019</c:v>
                </c:pt>
                <c:pt idx="7">
                  <c:v>2020</c:v>
                </c:pt>
              </c:strCache>
            </c:strRef>
          </c:cat>
          <c:val>
            <c:numRef>
              <c:f>Cumulative!$D$5:$K$5</c:f>
              <c:numCache>
                <c:formatCode>0%</c:formatCode>
                <c:ptCount val="8"/>
                <c:pt idx="0">
                  <c:v>6.1643835616438353E-2</c:v>
                </c:pt>
                <c:pt idx="1">
                  <c:v>3.7499999999999999E-2</c:v>
                </c:pt>
                <c:pt idx="2">
                  <c:v>6.5625000000000003E-2</c:v>
                </c:pt>
                <c:pt idx="3">
                  <c:v>7.650273224043716E-2</c:v>
                </c:pt>
                <c:pt idx="4">
                  <c:v>9.375E-2</c:v>
                </c:pt>
                <c:pt idx="5">
                  <c:v>0.10131588135798862</c:v>
                </c:pt>
                <c:pt idx="6">
                  <c:v>0.10456557003580556</c:v>
                </c:pt>
                <c:pt idx="7">
                  <c:v>0.10527242962265487</c:v>
                </c:pt>
              </c:numCache>
            </c:numRef>
          </c:val>
          <c:extLst>
            <c:ext xmlns:c16="http://schemas.microsoft.com/office/drawing/2014/chart" uri="{C3380CC4-5D6E-409C-BE32-E72D297353CC}">
              <c16:uniqueId val="{00000003-9F74-224C-AAFC-3557B5A1D32C}"/>
            </c:ext>
          </c:extLst>
        </c:ser>
        <c:ser>
          <c:idx val="4"/>
          <c:order val="4"/>
          <c:tx>
            <c:strRef>
              <c:f>Cumulative!$A$6</c:f>
              <c:strCache>
                <c:ptCount val="1"/>
                <c:pt idx="0">
                  <c:v>30% to 40%</c:v>
                </c:pt>
              </c:strCache>
            </c:strRef>
          </c:tx>
          <c:spPr>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1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Cumulative!$D$1:$K$1</c:f>
              <c:strCache>
                <c:ptCount val="8"/>
                <c:pt idx="0">
                  <c:v>2013</c:v>
                </c:pt>
                <c:pt idx="1">
                  <c:v>2014</c:v>
                </c:pt>
                <c:pt idx="2">
                  <c:v>2015</c:v>
                </c:pt>
                <c:pt idx="3">
                  <c:v>2016</c:v>
                </c:pt>
                <c:pt idx="4">
                  <c:v>2017</c:v>
                </c:pt>
                <c:pt idx="5">
                  <c:v>2018</c:v>
                </c:pt>
                <c:pt idx="6">
                  <c:v>2019</c:v>
                </c:pt>
                <c:pt idx="7">
                  <c:v>2020</c:v>
                </c:pt>
              </c:strCache>
            </c:strRef>
          </c:cat>
          <c:val>
            <c:numRef>
              <c:f>Cumulative!$D$6:$K$6</c:f>
              <c:numCache>
                <c:formatCode>0%</c:formatCode>
                <c:ptCount val="8"/>
                <c:pt idx="0">
                  <c:v>2.0547945205479451E-2</c:v>
                </c:pt>
                <c:pt idx="1">
                  <c:v>2.5000000000000001E-2</c:v>
                </c:pt>
                <c:pt idx="2">
                  <c:v>3.7499999999999999E-2</c:v>
                </c:pt>
                <c:pt idx="3">
                  <c:v>2.7322404371584699E-2</c:v>
                </c:pt>
                <c:pt idx="4">
                  <c:v>7.2916666666666671E-2</c:v>
                </c:pt>
                <c:pt idx="5">
                  <c:v>9.7392890121112713E-2</c:v>
                </c:pt>
                <c:pt idx="6">
                  <c:v>0.12423175846025913</c:v>
                </c:pt>
                <c:pt idx="7">
                  <c:v>0.15457980882217401</c:v>
                </c:pt>
              </c:numCache>
            </c:numRef>
          </c:val>
          <c:extLst>
            <c:ext xmlns:c16="http://schemas.microsoft.com/office/drawing/2014/chart" uri="{C3380CC4-5D6E-409C-BE32-E72D297353CC}">
              <c16:uniqueId val="{00000004-9F74-224C-AAFC-3557B5A1D32C}"/>
            </c:ext>
          </c:extLst>
        </c:ser>
        <c:ser>
          <c:idx val="5"/>
          <c:order val="5"/>
          <c:tx>
            <c:strRef>
              <c:f>Cumulative!$A$7</c:f>
              <c:strCache>
                <c:ptCount val="1"/>
                <c:pt idx="0">
                  <c:v>More than 40%</c:v>
                </c:pt>
              </c:strCache>
            </c:strRef>
          </c:tx>
          <c:spPr>
            <a:effectLst>
              <a:outerShdw blurRad="50800" dist="38100" dir="2700000" algn="tl" rotWithShape="0">
                <a:prstClr val="black">
                  <a:alpha val="40000"/>
                </a:prstClr>
              </a:outerShdw>
            </a:effectLst>
          </c:spPr>
          <c:invertIfNegative val="0"/>
          <c:dLbls>
            <c:numFmt formatCode="0%" sourceLinked="0"/>
            <c:spPr>
              <a:noFill/>
              <a:ln>
                <a:noFill/>
              </a:ln>
              <a:effectLst/>
            </c:spPr>
            <c:txPr>
              <a:bodyPr/>
              <a:lstStyle/>
              <a:p>
                <a:pPr>
                  <a:defRPr sz="11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Cumulative!$D$1:$K$1</c:f>
              <c:strCache>
                <c:ptCount val="8"/>
                <c:pt idx="0">
                  <c:v>2013</c:v>
                </c:pt>
                <c:pt idx="1">
                  <c:v>2014</c:v>
                </c:pt>
                <c:pt idx="2">
                  <c:v>2015</c:v>
                </c:pt>
                <c:pt idx="3">
                  <c:v>2016</c:v>
                </c:pt>
                <c:pt idx="4">
                  <c:v>2017</c:v>
                </c:pt>
                <c:pt idx="5">
                  <c:v>2018</c:v>
                </c:pt>
                <c:pt idx="6">
                  <c:v>2019</c:v>
                </c:pt>
                <c:pt idx="7">
                  <c:v>2020</c:v>
                </c:pt>
              </c:strCache>
            </c:strRef>
          </c:cat>
          <c:val>
            <c:numRef>
              <c:f>Cumulative!$D$7:$K$7</c:f>
              <c:numCache>
                <c:formatCode>0%</c:formatCode>
                <c:ptCount val="8"/>
                <c:pt idx="0">
                  <c:v>5.4794520547945202E-2</c:v>
                </c:pt>
                <c:pt idx="1">
                  <c:v>6.8750000000000006E-2</c:v>
                </c:pt>
                <c:pt idx="2">
                  <c:v>8.4375000000000006E-2</c:v>
                </c:pt>
                <c:pt idx="3">
                  <c:v>7.1038251366120214E-2</c:v>
                </c:pt>
                <c:pt idx="4">
                  <c:v>6.25E-2</c:v>
                </c:pt>
                <c:pt idx="5">
                  <c:v>6.2856700997304032E-2</c:v>
                </c:pt>
                <c:pt idx="6">
                  <c:v>6.0370960008138998E-2</c:v>
                </c:pt>
                <c:pt idx="7">
                  <c:v>5.6561293761257417E-2</c:v>
                </c:pt>
              </c:numCache>
            </c:numRef>
          </c:val>
          <c:extLst>
            <c:ext xmlns:c16="http://schemas.microsoft.com/office/drawing/2014/chart" uri="{C3380CC4-5D6E-409C-BE32-E72D297353CC}">
              <c16:uniqueId val="{00000005-9F74-224C-AAFC-3557B5A1D32C}"/>
            </c:ext>
          </c:extLst>
        </c:ser>
        <c:dLbls>
          <c:showLegendKey val="0"/>
          <c:showVal val="0"/>
          <c:showCatName val="0"/>
          <c:showSerName val="0"/>
          <c:showPercent val="0"/>
          <c:showBubbleSize val="0"/>
        </c:dLbls>
        <c:gapWidth val="50"/>
        <c:overlap val="100"/>
        <c:axId val="49718784"/>
        <c:axId val="49720320"/>
      </c:barChart>
      <c:catAx>
        <c:axId val="49718784"/>
        <c:scaling>
          <c:orientation val="minMax"/>
        </c:scaling>
        <c:delete val="0"/>
        <c:axPos val="b"/>
        <c:numFmt formatCode="General" sourceLinked="0"/>
        <c:majorTickMark val="out"/>
        <c:minorTickMark val="none"/>
        <c:tickLblPos val="nextTo"/>
        <c:txPr>
          <a:bodyPr/>
          <a:lstStyle/>
          <a:p>
            <a:pPr>
              <a:defRPr sz="1400" b="1"/>
            </a:pPr>
            <a:endParaRPr lang="en-US"/>
          </a:p>
        </c:txPr>
        <c:crossAx val="49720320"/>
        <c:crosses val="autoZero"/>
        <c:auto val="1"/>
        <c:lblAlgn val="ctr"/>
        <c:lblOffset val="100"/>
        <c:noMultiLvlLbl val="0"/>
      </c:catAx>
      <c:valAx>
        <c:axId val="49720320"/>
        <c:scaling>
          <c:orientation val="minMax"/>
          <c:max val="1"/>
        </c:scaling>
        <c:delete val="0"/>
        <c:axPos val="l"/>
        <c:numFmt formatCode="0%" sourceLinked="1"/>
        <c:majorTickMark val="out"/>
        <c:minorTickMark val="none"/>
        <c:tickLblPos val="nextTo"/>
        <c:txPr>
          <a:bodyPr/>
          <a:lstStyle/>
          <a:p>
            <a:pPr>
              <a:defRPr sz="1400" b="0"/>
            </a:pPr>
            <a:endParaRPr lang="en-US"/>
          </a:p>
        </c:txPr>
        <c:crossAx val="49718784"/>
        <c:crosses val="autoZero"/>
        <c:crossBetween val="between"/>
      </c:valAx>
    </c:plotArea>
    <c:legend>
      <c:legendPos val="r"/>
      <c:layout>
        <c:manualLayout>
          <c:xMode val="edge"/>
          <c:yMode val="edge"/>
          <c:x val="0.88951763877729995"/>
          <c:y val="0.1485364580121929"/>
          <c:w val="0.10563096808499564"/>
          <c:h val="0.28674816057244501"/>
        </c:manualLayout>
      </c:layout>
      <c:overlay val="0"/>
      <c:txPr>
        <a:bodyPr/>
        <a:lstStyle/>
        <a:p>
          <a:pPr>
            <a:defRPr sz="1100" b="0"/>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'Gas and Supply'!$I$33</c:f>
              <c:strCache>
                <c:ptCount val="1"/>
                <c:pt idx="0">
                  <c:v>Very frequently</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'Gas and Supply'!$H$39:$H$43</c:f>
              <c:strCache>
                <c:ptCount val="5"/>
                <c:pt idx="0">
                  <c:v>Manufacturer's website</c:v>
                </c:pt>
                <c:pt idx="1">
                  <c:v>Distributor website</c:v>
                </c:pt>
                <c:pt idx="2">
                  <c:v>Distributor's sales rep</c:v>
                </c:pt>
                <c:pt idx="3">
                  <c:v>Customer service rep</c:v>
                </c:pt>
                <c:pt idx="4">
                  <c:v>Search engine</c:v>
                </c:pt>
              </c:strCache>
            </c:strRef>
          </c:cat>
          <c:val>
            <c:numRef>
              <c:f>'Gas and Supply'!$I$39:$I$43</c:f>
              <c:numCache>
                <c:formatCode>General</c:formatCode>
                <c:ptCount val="5"/>
                <c:pt idx="0">
                  <c:v>0.1437908496732026</c:v>
                </c:pt>
                <c:pt idx="1">
                  <c:v>0.18954248366013071</c:v>
                </c:pt>
                <c:pt idx="2">
                  <c:v>0.18954248366013071</c:v>
                </c:pt>
                <c:pt idx="3">
                  <c:v>0.20261437908496732</c:v>
                </c:pt>
                <c:pt idx="4">
                  <c:v>0.21568627450980393</c:v>
                </c:pt>
              </c:numCache>
            </c:numRef>
          </c:val>
          <c:extLst>
            <c:ext xmlns:c16="http://schemas.microsoft.com/office/drawing/2014/chart" uri="{C3380CC4-5D6E-409C-BE32-E72D297353CC}">
              <c16:uniqueId val="{00000000-08CE-9049-AB37-968D80114134}"/>
            </c:ext>
          </c:extLst>
        </c:ser>
        <c:dLbls>
          <c:showLegendKey val="0"/>
          <c:showVal val="0"/>
          <c:showCatName val="0"/>
          <c:showSerName val="0"/>
          <c:showPercent val="0"/>
          <c:showBubbleSize val="0"/>
        </c:dLbls>
        <c:gapWidth val="50"/>
        <c:overlap val="50"/>
        <c:axId val="49024384"/>
        <c:axId val="49079424"/>
      </c:barChart>
      <c:catAx>
        <c:axId val="49024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079424"/>
        <c:crosses val="autoZero"/>
        <c:auto val="1"/>
        <c:lblAlgn val="ctr"/>
        <c:lblOffset val="100"/>
        <c:noMultiLvlLbl val="0"/>
      </c:catAx>
      <c:valAx>
        <c:axId val="49079424"/>
        <c:scaling>
          <c:orientation val="minMax"/>
          <c:max val="0.25"/>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0243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'Gas and Supply'!$I$116</c:f>
              <c:strCache>
                <c:ptCount val="1"/>
                <c:pt idx="0">
                  <c:v>Very frequently</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'Gas and Supply'!$H$122:$H$126</c:f>
              <c:strCache>
                <c:ptCount val="5"/>
                <c:pt idx="0">
                  <c:v>Website</c:v>
                </c:pt>
                <c:pt idx="1">
                  <c:v>In person</c:v>
                </c:pt>
                <c:pt idx="2">
                  <c:v>Email</c:v>
                </c:pt>
                <c:pt idx="3">
                  <c:v>Supplier branch or store</c:v>
                </c:pt>
                <c:pt idx="4">
                  <c:v>Phone</c:v>
                </c:pt>
              </c:strCache>
            </c:strRef>
          </c:cat>
          <c:val>
            <c:numRef>
              <c:f>'Gas and Supply'!$I$122:$I$126</c:f>
              <c:numCache>
                <c:formatCode>General</c:formatCode>
                <c:ptCount val="5"/>
                <c:pt idx="0">
                  <c:v>0.17218543046357615</c:v>
                </c:pt>
                <c:pt idx="1">
                  <c:v>0.17218543046357615</c:v>
                </c:pt>
                <c:pt idx="2">
                  <c:v>0.2185430463576159</c:v>
                </c:pt>
                <c:pt idx="3">
                  <c:v>0.2251655629139073</c:v>
                </c:pt>
                <c:pt idx="4">
                  <c:v>0.41721854304635764</c:v>
                </c:pt>
              </c:numCache>
            </c:numRef>
          </c:val>
          <c:extLst>
            <c:ext xmlns:c16="http://schemas.microsoft.com/office/drawing/2014/chart" uri="{C3380CC4-5D6E-409C-BE32-E72D297353CC}">
              <c16:uniqueId val="{00000000-4584-4C41-A6AD-8CB2B4D67002}"/>
            </c:ext>
          </c:extLst>
        </c:ser>
        <c:dLbls>
          <c:showLegendKey val="0"/>
          <c:showVal val="0"/>
          <c:showCatName val="0"/>
          <c:showSerName val="0"/>
          <c:showPercent val="0"/>
          <c:showBubbleSize val="0"/>
        </c:dLbls>
        <c:gapWidth val="50"/>
        <c:overlap val="50"/>
        <c:axId val="49661056"/>
        <c:axId val="49662592"/>
      </c:barChart>
      <c:catAx>
        <c:axId val="49661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662592"/>
        <c:crosses val="autoZero"/>
        <c:auto val="1"/>
        <c:lblAlgn val="ctr"/>
        <c:lblOffset val="100"/>
        <c:noMultiLvlLbl val="0"/>
      </c:catAx>
      <c:valAx>
        <c:axId val="49662592"/>
        <c:scaling>
          <c:orientation val="minMax"/>
          <c:max val="0.5"/>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6610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SWACO!$I$33</c:f>
              <c:strCache>
                <c:ptCount val="1"/>
                <c:pt idx="0">
                  <c:v>Very frequently</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SWACO!$H$39:$H$43</c:f>
              <c:strCache>
                <c:ptCount val="5"/>
                <c:pt idx="0">
                  <c:v>Distributor's sales rep</c:v>
                </c:pt>
                <c:pt idx="1">
                  <c:v>Customer service rep</c:v>
                </c:pt>
                <c:pt idx="2">
                  <c:v>Manufacturer's website</c:v>
                </c:pt>
                <c:pt idx="3">
                  <c:v>Distributor website</c:v>
                </c:pt>
                <c:pt idx="4">
                  <c:v>Search engine</c:v>
                </c:pt>
              </c:strCache>
            </c:strRef>
          </c:cat>
          <c:val>
            <c:numRef>
              <c:f>SWACO!$I$39:$I$43</c:f>
              <c:numCache>
                <c:formatCode>General</c:formatCode>
                <c:ptCount val="5"/>
                <c:pt idx="0">
                  <c:v>0.12347560975609756</c:v>
                </c:pt>
                <c:pt idx="1">
                  <c:v>0.22713414634146342</c:v>
                </c:pt>
                <c:pt idx="2">
                  <c:v>0.31707317073170732</c:v>
                </c:pt>
                <c:pt idx="3">
                  <c:v>0.40243902439024393</c:v>
                </c:pt>
                <c:pt idx="4">
                  <c:v>0.52286585365853655</c:v>
                </c:pt>
              </c:numCache>
            </c:numRef>
          </c:val>
          <c:extLst>
            <c:ext xmlns:c16="http://schemas.microsoft.com/office/drawing/2014/chart" uri="{C3380CC4-5D6E-409C-BE32-E72D297353CC}">
              <c16:uniqueId val="{00000000-FD4A-4345-982A-B8F8B6E7B4D8}"/>
            </c:ext>
          </c:extLst>
        </c:ser>
        <c:dLbls>
          <c:showLegendKey val="0"/>
          <c:showVal val="0"/>
          <c:showCatName val="0"/>
          <c:showSerName val="0"/>
          <c:showPercent val="0"/>
          <c:showBubbleSize val="0"/>
        </c:dLbls>
        <c:gapWidth val="50"/>
        <c:overlap val="50"/>
        <c:axId val="50064768"/>
        <c:axId val="50164864"/>
      </c:barChart>
      <c:catAx>
        <c:axId val="50064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0164864"/>
        <c:crosses val="autoZero"/>
        <c:auto val="1"/>
        <c:lblAlgn val="ctr"/>
        <c:lblOffset val="100"/>
        <c:noMultiLvlLbl val="0"/>
      </c:catAx>
      <c:valAx>
        <c:axId val="50164864"/>
        <c:scaling>
          <c:orientation val="minMax"/>
          <c:max val="0.60000000000000009"/>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00647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SWACO!$I$115</c:f>
              <c:strCache>
                <c:ptCount val="1"/>
                <c:pt idx="0">
                  <c:v>Very frequently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layout>
                <c:manualLayout>
                  <c:x val="2.658118849577363E-3"/>
                  <c:y val="3.7995353198221459E-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latin typeface="+mn-lt"/>
                        <a:ea typeface="+mn-ea"/>
                        <a:cs typeface="+mn-cs"/>
                      </a:defRPr>
                    </a:pPr>
                    <a:fld id="{2BB33FA3-0EF8-DE4B-9C28-B5366E9224FD}" type="VALUE">
                      <a:rPr lang="en-US">
                        <a:solidFill>
                          <a:schemeClr val="tx1"/>
                        </a:solidFill>
                        <a:effectLst/>
                      </a:rPr>
                      <a:pPr>
                        <a:defRPr sz="1400" b="1">
                          <a:solidFill>
                            <a:schemeClr val="bg1"/>
                          </a:solidFill>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B3-644E-B1A6-11AB2BF87D23}"/>
                </c:ext>
              </c:extLst>
            </c:dLbl>
            <c:dLbl>
              <c:idx val="1"/>
              <c:layout>
                <c:manualLayout>
                  <c:x val="2.0140527750039175E-3"/>
                  <c:y val="3.7995353198220761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B3-644E-B1A6-11AB2BF87D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(SWACO!$H$118,SWACO!$H$119,SWACO!$H$123:$H$125)</c:f>
              <c:strCache>
                <c:ptCount val="5"/>
                <c:pt idx="0">
                  <c:v>In person</c:v>
                </c:pt>
                <c:pt idx="1">
                  <c:v>Branch or store</c:v>
                </c:pt>
                <c:pt idx="2">
                  <c:v>Phone</c:v>
                </c:pt>
                <c:pt idx="3">
                  <c:v>Website</c:v>
                </c:pt>
                <c:pt idx="4">
                  <c:v>Email</c:v>
                </c:pt>
              </c:strCache>
            </c:strRef>
          </c:cat>
          <c:val>
            <c:numRef>
              <c:f>(SWACO!$I$118,SWACO!$I$119,SWACO!$I$123:$I$125)</c:f>
              <c:numCache>
                <c:formatCode>General</c:formatCode>
                <c:ptCount val="5"/>
                <c:pt idx="0">
                  <c:v>2.0799999999999999E-2</c:v>
                </c:pt>
                <c:pt idx="1">
                  <c:v>3.3599999999999998E-2</c:v>
                </c:pt>
                <c:pt idx="2">
                  <c:v>0.20960000000000001</c:v>
                </c:pt>
                <c:pt idx="3">
                  <c:v>0.42559999999999998</c:v>
                </c:pt>
                <c:pt idx="4">
                  <c:v>0.56320000000000003</c:v>
                </c:pt>
              </c:numCache>
            </c:numRef>
          </c:val>
          <c:extLst>
            <c:ext xmlns:c16="http://schemas.microsoft.com/office/drawing/2014/chart" uri="{C3380CC4-5D6E-409C-BE32-E72D297353CC}">
              <c16:uniqueId val="{00000000-7AB3-644E-B1A6-11AB2BF87D23}"/>
            </c:ext>
          </c:extLst>
        </c:ser>
        <c:dLbls>
          <c:showLegendKey val="0"/>
          <c:showVal val="0"/>
          <c:showCatName val="0"/>
          <c:showSerName val="0"/>
          <c:showPercent val="0"/>
          <c:showBubbleSize val="0"/>
        </c:dLbls>
        <c:gapWidth val="50"/>
        <c:overlap val="50"/>
        <c:axId val="50072576"/>
        <c:axId val="50086656"/>
      </c:barChart>
      <c:catAx>
        <c:axId val="50072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0086656"/>
        <c:crosses val="autoZero"/>
        <c:auto val="1"/>
        <c:lblAlgn val="ctr"/>
        <c:lblOffset val="100"/>
        <c:noMultiLvlLbl val="0"/>
      </c:catAx>
      <c:valAx>
        <c:axId val="50086656"/>
        <c:scaling>
          <c:orientation val="minMax"/>
          <c:max val="0.60000000000000009"/>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00725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D6020-6229-1046-BA75-82A1305902ED}" type="datetimeFigureOut">
              <a:rPr lang="en-US" smtClean="0"/>
              <a:t>10/30/18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18C62-F0B7-9B48-A561-B3B821022847}" type="slidenum">
              <a:rPr lang="en-US" smtClean="0"/>
              <a:t>‹#›</a:t>
            </a:fld>
            <a:endParaRPr lang="en-US"/>
          </a:p>
        </p:txBody>
      </p:sp>
    </p:spTree>
    <p:extLst>
      <p:ext uri="{BB962C8B-B14F-4D97-AF65-F5344CB8AC3E}">
        <p14:creationId xmlns:p14="http://schemas.microsoft.com/office/powerpoint/2010/main" val="53721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a:t>
            </a:fld>
            <a:endParaRPr lang="en-US"/>
          </a:p>
        </p:txBody>
      </p:sp>
    </p:spTree>
    <p:extLst>
      <p:ext uri="{BB962C8B-B14F-4D97-AF65-F5344CB8AC3E}">
        <p14:creationId xmlns:p14="http://schemas.microsoft.com/office/powerpoint/2010/main" val="243991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2020 more than 60% of companies who take this survey will have 10% or more</a:t>
            </a:r>
          </a:p>
          <a:p>
            <a:r>
              <a:rPr lang="en-US" sz="1200" dirty="0"/>
              <a:t>30% will have 20% or more e-commerce revenue</a:t>
            </a:r>
          </a:p>
          <a:p>
            <a:endParaRPr lang="en-US" sz="1200" dirty="0"/>
          </a:p>
          <a:p>
            <a:r>
              <a:rPr lang="en-US" sz="1200" dirty="0"/>
              <a:t>Moving rapidly toward winner-take-most or even winner-take-all scenario.</a:t>
            </a:r>
          </a:p>
          <a:p>
            <a:endParaRPr lang="en-US" dirty="0"/>
          </a:p>
        </p:txBody>
      </p:sp>
      <p:sp>
        <p:nvSpPr>
          <p:cNvPr id="4" name="Slide Number Placeholder 3"/>
          <p:cNvSpPr>
            <a:spLocks noGrp="1"/>
          </p:cNvSpPr>
          <p:nvPr>
            <p:ph type="sldNum" sz="quarter" idx="5"/>
          </p:nvPr>
        </p:nvSpPr>
        <p:spPr/>
        <p:txBody>
          <a:bodyPr/>
          <a:lstStyle/>
          <a:p>
            <a:fld id="{BE918C62-F0B7-9B48-A561-B3B821022847}" type="slidenum">
              <a:rPr lang="en-US" smtClean="0"/>
              <a:t>10</a:t>
            </a:fld>
            <a:endParaRPr lang="en-US"/>
          </a:p>
        </p:txBody>
      </p:sp>
    </p:spTree>
    <p:extLst>
      <p:ext uri="{BB962C8B-B14F-4D97-AF65-F5344CB8AC3E}">
        <p14:creationId xmlns:p14="http://schemas.microsoft.com/office/powerpoint/2010/main" val="385663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11</a:t>
            </a:fld>
            <a:endParaRPr lang="en-US"/>
          </a:p>
        </p:txBody>
      </p:sp>
    </p:spTree>
    <p:extLst>
      <p:ext uri="{BB962C8B-B14F-4D97-AF65-F5344CB8AC3E}">
        <p14:creationId xmlns:p14="http://schemas.microsoft.com/office/powerpoint/2010/main" val="3504768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12</a:t>
            </a:fld>
            <a:endParaRPr lang="en-US"/>
          </a:p>
        </p:txBody>
      </p:sp>
    </p:spTree>
    <p:extLst>
      <p:ext uri="{BB962C8B-B14F-4D97-AF65-F5344CB8AC3E}">
        <p14:creationId xmlns:p14="http://schemas.microsoft.com/office/powerpoint/2010/main" val="231257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13</a:t>
            </a:fld>
            <a:endParaRPr lang="en-US"/>
          </a:p>
        </p:txBody>
      </p:sp>
    </p:spTree>
    <p:extLst>
      <p:ext uri="{BB962C8B-B14F-4D97-AF65-F5344CB8AC3E}">
        <p14:creationId xmlns:p14="http://schemas.microsoft.com/office/powerpoint/2010/main" val="112701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14</a:t>
            </a:fld>
            <a:endParaRPr lang="en-US"/>
          </a:p>
        </p:txBody>
      </p:sp>
    </p:spTree>
    <p:extLst>
      <p:ext uri="{BB962C8B-B14F-4D97-AF65-F5344CB8AC3E}">
        <p14:creationId xmlns:p14="http://schemas.microsoft.com/office/powerpoint/2010/main" val="2110441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15</a:t>
            </a:fld>
            <a:endParaRPr lang="en-US"/>
          </a:p>
        </p:txBody>
      </p:sp>
    </p:spTree>
    <p:extLst>
      <p:ext uri="{BB962C8B-B14F-4D97-AF65-F5344CB8AC3E}">
        <p14:creationId xmlns:p14="http://schemas.microsoft.com/office/powerpoint/2010/main" val="125192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16</a:t>
            </a:fld>
            <a:endParaRPr lang="en-US"/>
          </a:p>
        </p:txBody>
      </p:sp>
    </p:spTree>
    <p:extLst>
      <p:ext uri="{BB962C8B-B14F-4D97-AF65-F5344CB8AC3E}">
        <p14:creationId xmlns:p14="http://schemas.microsoft.com/office/powerpoint/2010/main" val="39164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17</a:t>
            </a:fld>
            <a:endParaRPr lang="en-US"/>
          </a:p>
        </p:txBody>
      </p:sp>
    </p:spTree>
    <p:extLst>
      <p:ext uri="{BB962C8B-B14F-4D97-AF65-F5344CB8AC3E}">
        <p14:creationId xmlns:p14="http://schemas.microsoft.com/office/powerpoint/2010/main" val="147766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18</a:t>
            </a:fld>
            <a:endParaRPr lang="en-US"/>
          </a:p>
        </p:txBody>
      </p:sp>
    </p:spTree>
    <p:extLst>
      <p:ext uri="{BB962C8B-B14F-4D97-AF65-F5344CB8AC3E}">
        <p14:creationId xmlns:p14="http://schemas.microsoft.com/office/powerpoint/2010/main" val="2729565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19</a:t>
            </a:fld>
            <a:endParaRPr lang="en-US"/>
          </a:p>
        </p:txBody>
      </p:sp>
    </p:spTree>
    <p:extLst>
      <p:ext uri="{BB962C8B-B14F-4D97-AF65-F5344CB8AC3E}">
        <p14:creationId xmlns:p14="http://schemas.microsoft.com/office/powerpoint/2010/main" val="338055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a:t>
            </a:fld>
            <a:endParaRPr lang="en-US"/>
          </a:p>
        </p:txBody>
      </p:sp>
    </p:spTree>
    <p:extLst>
      <p:ext uri="{BB962C8B-B14F-4D97-AF65-F5344CB8AC3E}">
        <p14:creationId xmlns:p14="http://schemas.microsoft.com/office/powerpoint/2010/main" val="3485426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20</a:t>
            </a:fld>
            <a:endParaRPr lang="en-US"/>
          </a:p>
        </p:txBody>
      </p:sp>
    </p:spTree>
    <p:extLst>
      <p:ext uri="{BB962C8B-B14F-4D97-AF65-F5344CB8AC3E}">
        <p14:creationId xmlns:p14="http://schemas.microsoft.com/office/powerpoint/2010/main" val="1225407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21</a:t>
            </a:fld>
            <a:endParaRPr lang="en-US"/>
          </a:p>
        </p:txBody>
      </p:sp>
    </p:spTree>
    <p:extLst>
      <p:ext uri="{BB962C8B-B14F-4D97-AF65-F5344CB8AC3E}">
        <p14:creationId xmlns:p14="http://schemas.microsoft.com/office/powerpoint/2010/main" val="2080386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22</a:t>
            </a:fld>
            <a:endParaRPr lang="en-US"/>
          </a:p>
        </p:txBody>
      </p:sp>
    </p:spTree>
    <p:extLst>
      <p:ext uri="{BB962C8B-B14F-4D97-AF65-F5344CB8AC3E}">
        <p14:creationId xmlns:p14="http://schemas.microsoft.com/office/powerpoint/2010/main" val="1952779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23</a:t>
            </a:fld>
            <a:endParaRPr lang="en-US"/>
          </a:p>
        </p:txBody>
      </p:sp>
    </p:spTree>
    <p:extLst>
      <p:ext uri="{BB962C8B-B14F-4D97-AF65-F5344CB8AC3E}">
        <p14:creationId xmlns:p14="http://schemas.microsoft.com/office/powerpoint/2010/main" val="1863151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24</a:t>
            </a:fld>
            <a:endParaRPr lang="en-US"/>
          </a:p>
        </p:txBody>
      </p:sp>
    </p:spTree>
    <p:extLst>
      <p:ext uri="{BB962C8B-B14F-4D97-AF65-F5344CB8AC3E}">
        <p14:creationId xmlns:p14="http://schemas.microsoft.com/office/powerpoint/2010/main" val="3340640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25</a:t>
            </a:fld>
            <a:endParaRPr lang="en-US"/>
          </a:p>
        </p:txBody>
      </p:sp>
    </p:spTree>
    <p:extLst>
      <p:ext uri="{BB962C8B-B14F-4D97-AF65-F5344CB8AC3E}">
        <p14:creationId xmlns:p14="http://schemas.microsoft.com/office/powerpoint/2010/main" val="406594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26</a:t>
            </a:fld>
            <a:endParaRPr lang="en-US"/>
          </a:p>
        </p:txBody>
      </p:sp>
    </p:spTree>
    <p:extLst>
      <p:ext uri="{BB962C8B-B14F-4D97-AF65-F5344CB8AC3E}">
        <p14:creationId xmlns:p14="http://schemas.microsoft.com/office/powerpoint/2010/main" val="17900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27</a:t>
            </a:fld>
            <a:endParaRPr lang="en-US"/>
          </a:p>
        </p:txBody>
      </p:sp>
    </p:spTree>
    <p:extLst>
      <p:ext uri="{BB962C8B-B14F-4D97-AF65-F5344CB8AC3E}">
        <p14:creationId xmlns:p14="http://schemas.microsoft.com/office/powerpoint/2010/main" val="438086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28</a:t>
            </a:fld>
            <a:endParaRPr lang="en-US"/>
          </a:p>
        </p:txBody>
      </p:sp>
    </p:spTree>
    <p:extLst>
      <p:ext uri="{BB962C8B-B14F-4D97-AF65-F5344CB8AC3E}">
        <p14:creationId xmlns:p14="http://schemas.microsoft.com/office/powerpoint/2010/main" val="1801905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29</a:t>
            </a:fld>
            <a:endParaRPr lang="en-US"/>
          </a:p>
        </p:txBody>
      </p:sp>
    </p:spTree>
    <p:extLst>
      <p:ext uri="{BB962C8B-B14F-4D97-AF65-F5344CB8AC3E}">
        <p14:creationId xmlns:p14="http://schemas.microsoft.com/office/powerpoint/2010/main" val="177780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a:t>
            </a:fld>
            <a:endParaRPr lang="en-US"/>
          </a:p>
        </p:txBody>
      </p:sp>
    </p:spTree>
    <p:extLst>
      <p:ext uri="{BB962C8B-B14F-4D97-AF65-F5344CB8AC3E}">
        <p14:creationId xmlns:p14="http://schemas.microsoft.com/office/powerpoint/2010/main" val="1301960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30</a:t>
            </a:fld>
            <a:endParaRPr lang="en-US"/>
          </a:p>
        </p:txBody>
      </p:sp>
    </p:spTree>
    <p:extLst>
      <p:ext uri="{BB962C8B-B14F-4D97-AF65-F5344CB8AC3E}">
        <p14:creationId xmlns:p14="http://schemas.microsoft.com/office/powerpoint/2010/main" val="413735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31</a:t>
            </a:fld>
            <a:endParaRPr lang="en-US"/>
          </a:p>
        </p:txBody>
      </p:sp>
    </p:spTree>
    <p:extLst>
      <p:ext uri="{BB962C8B-B14F-4D97-AF65-F5344CB8AC3E}">
        <p14:creationId xmlns:p14="http://schemas.microsoft.com/office/powerpoint/2010/main" val="93109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60B28-9027-4AC3-8BA7-50E723008380}" type="slidenum">
              <a:rPr lang="en-US" smtClean="0"/>
              <a:pPr/>
              <a:t>32</a:t>
            </a:fld>
            <a:endParaRPr lang="en-US"/>
          </a:p>
        </p:txBody>
      </p:sp>
    </p:spTree>
    <p:extLst>
      <p:ext uri="{BB962C8B-B14F-4D97-AF65-F5344CB8AC3E}">
        <p14:creationId xmlns:p14="http://schemas.microsoft.com/office/powerpoint/2010/main" val="3143669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33</a:t>
            </a:fld>
            <a:endParaRPr lang="en-US"/>
          </a:p>
        </p:txBody>
      </p:sp>
    </p:spTree>
    <p:extLst>
      <p:ext uri="{BB962C8B-B14F-4D97-AF65-F5344CB8AC3E}">
        <p14:creationId xmlns:p14="http://schemas.microsoft.com/office/powerpoint/2010/main" val="199784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34</a:t>
            </a:fld>
            <a:endParaRPr lang="en-US"/>
          </a:p>
        </p:txBody>
      </p:sp>
    </p:spTree>
    <p:extLst>
      <p:ext uri="{BB962C8B-B14F-4D97-AF65-F5344CB8AC3E}">
        <p14:creationId xmlns:p14="http://schemas.microsoft.com/office/powerpoint/2010/main" val="513815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35</a:t>
            </a:fld>
            <a:endParaRPr lang="en-US"/>
          </a:p>
        </p:txBody>
      </p:sp>
    </p:spTree>
    <p:extLst>
      <p:ext uri="{BB962C8B-B14F-4D97-AF65-F5344CB8AC3E}">
        <p14:creationId xmlns:p14="http://schemas.microsoft.com/office/powerpoint/2010/main" val="1175356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36</a:t>
            </a:fld>
            <a:endParaRPr lang="en-US"/>
          </a:p>
        </p:txBody>
      </p:sp>
    </p:spTree>
    <p:extLst>
      <p:ext uri="{BB962C8B-B14F-4D97-AF65-F5344CB8AC3E}">
        <p14:creationId xmlns:p14="http://schemas.microsoft.com/office/powerpoint/2010/main" val="833656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37</a:t>
            </a:fld>
            <a:endParaRPr lang="en-US"/>
          </a:p>
        </p:txBody>
      </p:sp>
    </p:spTree>
    <p:extLst>
      <p:ext uri="{BB962C8B-B14F-4D97-AF65-F5344CB8AC3E}">
        <p14:creationId xmlns:p14="http://schemas.microsoft.com/office/powerpoint/2010/main" val="2512154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38</a:t>
            </a:fld>
            <a:endParaRPr lang="en-US"/>
          </a:p>
        </p:txBody>
      </p:sp>
    </p:spTree>
    <p:extLst>
      <p:ext uri="{BB962C8B-B14F-4D97-AF65-F5344CB8AC3E}">
        <p14:creationId xmlns:p14="http://schemas.microsoft.com/office/powerpoint/2010/main" val="27244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39</a:t>
            </a:fld>
            <a:endParaRPr lang="en-US"/>
          </a:p>
        </p:txBody>
      </p:sp>
    </p:spTree>
    <p:extLst>
      <p:ext uri="{BB962C8B-B14F-4D97-AF65-F5344CB8AC3E}">
        <p14:creationId xmlns:p14="http://schemas.microsoft.com/office/powerpoint/2010/main" val="221470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a:t>
            </a:fld>
            <a:endParaRPr lang="en-US"/>
          </a:p>
        </p:txBody>
      </p:sp>
    </p:spTree>
    <p:extLst>
      <p:ext uri="{BB962C8B-B14F-4D97-AF65-F5344CB8AC3E}">
        <p14:creationId xmlns:p14="http://schemas.microsoft.com/office/powerpoint/2010/main" val="566365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40</a:t>
            </a:fld>
            <a:endParaRPr lang="en-US"/>
          </a:p>
        </p:txBody>
      </p:sp>
    </p:spTree>
    <p:extLst>
      <p:ext uri="{BB962C8B-B14F-4D97-AF65-F5344CB8AC3E}">
        <p14:creationId xmlns:p14="http://schemas.microsoft.com/office/powerpoint/2010/main" val="1936488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41</a:t>
            </a:fld>
            <a:endParaRPr lang="en-US"/>
          </a:p>
        </p:txBody>
      </p:sp>
    </p:spTree>
    <p:extLst>
      <p:ext uri="{BB962C8B-B14F-4D97-AF65-F5344CB8AC3E}">
        <p14:creationId xmlns:p14="http://schemas.microsoft.com/office/powerpoint/2010/main" val="3514121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42</a:t>
            </a:fld>
            <a:endParaRPr lang="en-US"/>
          </a:p>
        </p:txBody>
      </p:sp>
    </p:spTree>
    <p:extLst>
      <p:ext uri="{BB962C8B-B14F-4D97-AF65-F5344CB8AC3E}">
        <p14:creationId xmlns:p14="http://schemas.microsoft.com/office/powerpoint/2010/main" val="1283748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43</a:t>
            </a:fld>
            <a:endParaRPr lang="en-US"/>
          </a:p>
        </p:txBody>
      </p:sp>
    </p:spTree>
    <p:extLst>
      <p:ext uri="{BB962C8B-B14F-4D97-AF65-F5344CB8AC3E}">
        <p14:creationId xmlns:p14="http://schemas.microsoft.com/office/powerpoint/2010/main" val="3737438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44</a:t>
            </a:fld>
            <a:endParaRPr lang="en-US"/>
          </a:p>
        </p:txBody>
      </p:sp>
    </p:spTree>
    <p:extLst>
      <p:ext uri="{BB962C8B-B14F-4D97-AF65-F5344CB8AC3E}">
        <p14:creationId xmlns:p14="http://schemas.microsoft.com/office/powerpoint/2010/main" val="3617940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45</a:t>
            </a:fld>
            <a:endParaRPr lang="en-US"/>
          </a:p>
        </p:txBody>
      </p:sp>
    </p:spTree>
    <p:extLst>
      <p:ext uri="{BB962C8B-B14F-4D97-AF65-F5344CB8AC3E}">
        <p14:creationId xmlns:p14="http://schemas.microsoft.com/office/powerpoint/2010/main" val="38313932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46</a:t>
            </a:fld>
            <a:endParaRPr lang="en-US"/>
          </a:p>
        </p:txBody>
      </p:sp>
    </p:spTree>
    <p:extLst>
      <p:ext uri="{BB962C8B-B14F-4D97-AF65-F5344CB8AC3E}">
        <p14:creationId xmlns:p14="http://schemas.microsoft.com/office/powerpoint/2010/main" val="335537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47</a:t>
            </a:fld>
            <a:endParaRPr lang="en-US"/>
          </a:p>
        </p:txBody>
      </p:sp>
    </p:spTree>
    <p:extLst>
      <p:ext uri="{BB962C8B-B14F-4D97-AF65-F5344CB8AC3E}">
        <p14:creationId xmlns:p14="http://schemas.microsoft.com/office/powerpoint/2010/main" val="2878110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48</a:t>
            </a:fld>
            <a:endParaRPr lang="en-US"/>
          </a:p>
        </p:txBody>
      </p:sp>
    </p:spTree>
    <p:extLst>
      <p:ext uri="{BB962C8B-B14F-4D97-AF65-F5344CB8AC3E}">
        <p14:creationId xmlns:p14="http://schemas.microsoft.com/office/powerpoint/2010/main" val="2221138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49</a:t>
            </a:fld>
            <a:endParaRPr lang="en-US"/>
          </a:p>
        </p:txBody>
      </p:sp>
    </p:spTree>
    <p:extLst>
      <p:ext uri="{BB962C8B-B14F-4D97-AF65-F5344CB8AC3E}">
        <p14:creationId xmlns:p14="http://schemas.microsoft.com/office/powerpoint/2010/main" val="1345954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5</a:t>
            </a:fld>
            <a:endParaRPr lang="en-US"/>
          </a:p>
        </p:txBody>
      </p:sp>
    </p:spTree>
    <p:extLst>
      <p:ext uri="{BB962C8B-B14F-4D97-AF65-F5344CB8AC3E}">
        <p14:creationId xmlns:p14="http://schemas.microsoft.com/office/powerpoint/2010/main" val="272473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18C62-F0B7-9B48-A561-B3B821022847}" type="slidenum">
              <a:rPr lang="en-US" smtClean="0"/>
              <a:t>6</a:t>
            </a:fld>
            <a:endParaRPr lang="en-US"/>
          </a:p>
        </p:txBody>
      </p:sp>
    </p:spTree>
    <p:extLst>
      <p:ext uri="{BB962C8B-B14F-4D97-AF65-F5344CB8AC3E}">
        <p14:creationId xmlns:p14="http://schemas.microsoft.com/office/powerpoint/2010/main" val="85440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percent of total sales did e-commerce represent in 2017?</a:t>
            </a:r>
          </a:p>
          <a:p>
            <a:r>
              <a:rPr lang="en-US" dirty="0"/>
              <a:t>https://</a:t>
            </a:r>
            <a:r>
              <a:rPr lang="en-US" dirty="0" err="1"/>
              <a:t>www.polleverywhere.com</a:t>
            </a:r>
            <a:r>
              <a:rPr lang="en-US" dirty="0"/>
              <a:t>/</a:t>
            </a:r>
            <a:r>
              <a:rPr lang="en-US" dirty="0" err="1"/>
              <a:t>multiple_choice_polls</a:t>
            </a:r>
            <a:r>
              <a:rPr lang="en-US" dirty="0"/>
              <a:t>/Q6HsO0iX2scujLf</a:t>
            </a:r>
          </a:p>
        </p:txBody>
      </p:sp>
      <p:sp>
        <p:nvSpPr>
          <p:cNvPr id="4" name="Slide Number Placeholder 3"/>
          <p:cNvSpPr>
            <a:spLocks noGrp="1"/>
          </p:cNvSpPr>
          <p:nvPr>
            <p:ph type="sldNum" sz="quarter" idx="5"/>
          </p:nvPr>
        </p:nvSpPr>
        <p:spPr/>
        <p:txBody>
          <a:bodyPr/>
          <a:lstStyle/>
          <a:p>
            <a:fld id="{BE918C62-F0B7-9B48-A561-B3B821022847}" type="slidenum">
              <a:rPr lang="en-US" smtClean="0"/>
              <a:t>7</a:t>
            </a:fld>
            <a:endParaRPr lang="en-US"/>
          </a:p>
        </p:txBody>
      </p:sp>
    </p:spTree>
    <p:extLst>
      <p:ext uri="{BB962C8B-B14F-4D97-AF65-F5344CB8AC3E}">
        <p14:creationId xmlns:p14="http://schemas.microsoft.com/office/powerpoint/2010/main" val="203327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percent of total sales do you expect e-commerce to represent in 2018?</a:t>
            </a:r>
          </a:p>
          <a:p>
            <a:r>
              <a:rPr lang="en-US"/>
              <a:t>https://www.polleverywhere.com/multiple_choice_polls/kjbQIF0yOkqzrGp</a:t>
            </a:r>
          </a:p>
        </p:txBody>
      </p:sp>
      <p:sp>
        <p:nvSpPr>
          <p:cNvPr id="4" name="Slide Number Placeholder 3"/>
          <p:cNvSpPr>
            <a:spLocks noGrp="1"/>
          </p:cNvSpPr>
          <p:nvPr>
            <p:ph type="sldNum" sz="quarter" idx="5"/>
          </p:nvPr>
        </p:nvSpPr>
        <p:spPr/>
        <p:txBody>
          <a:bodyPr/>
          <a:lstStyle/>
          <a:p>
            <a:fld id="{BE918C62-F0B7-9B48-A561-B3B821022847}" type="slidenum">
              <a:rPr lang="en-US" smtClean="0"/>
              <a:t>8</a:t>
            </a:fld>
            <a:endParaRPr lang="en-US"/>
          </a:p>
        </p:txBody>
      </p:sp>
    </p:spTree>
    <p:extLst>
      <p:ext uri="{BB962C8B-B14F-4D97-AF65-F5344CB8AC3E}">
        <p14:creationId xmlns:p14="http://schemas.microsoft.com/office/powerpoint/2010/main" val="377699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2020 more than 60% of companies who take this survey will have 10% or more</a:t>
            </a:r>
          </a:p>
          <a:p>
            <a:r>
              <a:rPr lang="en-US" sz="1200" dirty="0"/>
              <a:t>30% will have 20% or more e-commerce revenue</a:t>
            </a:r>
          </a:p>
          <a:p>
            <a:endParaRPr lang="en-US" sz="1200" dirty="0"/>
          </a:p>
          <a:p>
            <a:r>
              <a:rPr lang="en-US" sz="1200" dirty="0"/>
              <a:t>Moving rapidly toward winner-take-most or even winner-take-all scenario.</a:t>
            </a:r>
          </a:p>
          <a:p>
            <a:endParaRPr lang="en-US" dirty="0"/>
          </a:p>
        </p:txBody>
      </p:sp>
      <p:sp>
        <p:nvSpPr>
          <p:cNvPr id="4" name="Slide Number Placeholder 3"/>
          <p:cNvSpPr>
            <a:spLocks noGrp="1"/>
          </p:cNvSpPr>
          <p:nvPr>
            <p:ph type="sldNum" sz="quarter" idx="5"/>
          </p:nvPr>
        </p:nvSpPr>
        <p:spPr/>
        <p:txBody>
          <a:bodyPr/>
          <a:lstStyle/>
          <a:p>
            <a:fld id="{BE918C62-F0B7-9B48-A561-B3B821022847}" type="slidenum">
              <a:rPr lang="en-US" smtClean="0"/>
              <a:t>9</a:t>
            </a:fld>
            <a:endParaRPr lang="en-US"/>
          </a:p>
        </p:txBody>
      </p:sp>
    </p:spTree>
    <p:extLst>
      <p:ext uri="{BB962C8B-B14F-4D97-AF65-F5344CB8AC3E}">
        <p14:creationId xmlns:p14="http://schemas.microsoft.com/office/powerpoint/2010/main" val="531240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5" name="Footer Placeholder 4"/>
          <p:cNvSpPr>
            <a:spLocks noGrp="1"/>
          </p:cNvSpPr>
          <p:nvPr>
            <p:ph type="ftr" sz="quarter" idx="11"/>
          </p:nvPr>
        </p:nvSpPr>
        <p:spPr/>
        <p:txBody>
          <a:bodyPr/>
          <a:lstStyle/>
          <a:p>
            <a:r>
              <a:rPr lang="en-US"/>
              <a:t>Copyright 2018 Real Results Marketing, Inc.,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12167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6" name="Footer Placeholder 5"/>
          <p:cNvSpPr>
            <a:spLocks noGrp="1"/>
          </p:cNvSpPr>
          <p:nvPr>
            <p:ph type="ftr" sz="quarter" idx="11"/>
          </p:nvPr>
        </p:nvSpPr>
        <p:spPr/>
        <p:txBody>
          <a:bodyPr/>
          <a:lstStyle/>
          <a:p>
            <a:r>
              <a:rPr lang="en-US"/>
              <a:t>Copyright 2018 Real Results Marketing, Inc.,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031998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6" name="Footer Placeholder 5"/>
          <p:cNvSpPr>
            <a:spLocks noGrp="1"/>
          </p:cNvSpPr>
          <p:nvPr>
            <p:ph type="ftr" sz="quarter" idx="11"/>
          </p:nvPr>
        </p:nvSpPr>
        <p:spPr/>
        <p:txBody>
          <a:bodyPr/>
          <a:lstStyle/>
          <a:p>
            <a:r>
              <a:rPr lang="en-US"/>
              <a:t>Copyright 2018 Real Results Marketing, Inc.,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110018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6" name="Footer Placeholder 5"/>
          <p:cNvSpPr>
            <a:spLocks noGrp="1"/>
          </p:cNvSpPr>
          <p:nvPr>
            <p:ph type="ftr" sz="quarter" idx="11"/>
          </p:nvPr>
        </p:nvSpPr>
        <p:spPr/>
        <p:txBody>
          <a:bodyPr/>
          <a:lstStyle/>
          <a:p>
            <a:r>
              <a:rPr lang="en-US"/>
              <a:t>Copyright 2018 Real Results Marketing, Inc.,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5814238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6" name="Footer Placeholder 5"/>
          <p:cNvSpPr>
            <a:spLocks noGrp="1"/>
          </p:cNvSpPr>
          <p:nvPr>
            <p:ph type="ftr" sz="quarter" idx="11"/>
          </p:nvPr>
        </p:nvSpPr>
        <p:spPr/>
        <p:txBody>
          <a:bodyPr/>
          <a:lstStyle/>
          <a:p>
            <a:r>
              <a:rPr lang="en-US"/>
              <a:t>Copyright 2018 Real Results Marketing, Inc.,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925688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4" name="Footer Placeholder 3"/>
          <p:cNvSpPr>
            <a:spLocks noGrp="1"/>
          </p:cNvSpPr>
          <p:nvPr>
            <p:ph type="ftr" sz="quarter" idx="11"/>
          </p:nvPr>
        </p:nvSpPr>
        <p:spPr/>
        <p:txBody>
          <a:bodyPr/>
          <a:lstStyle/>
          <a:p>
            <a:r>
              <a:rPr lang="en-US"/>
              <a:t>Copyright 2018 Real Results Marketing, Inc.,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703807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4" name="Footer Placeholder 3"/>
          <p:cNvSpPr>
            <a:spLocks noGrp="1"/>
          </p:cNvSpPr>
          <p:nvPr>
            <p:ph type="ftr" sz="quarter" idx="11"/>
          </p:nvPr>
        </p:nvSpPr>
        <p:spPr/>
        <p:txBody>
          <a:bodyPr/>
          <a:lstStyle/>
          <a:p>
            <a:r>
              <a:rPr lang="en-US"/>
              <a:t>Copyright 2018 Real Results Marketing, Inc.,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591800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5" name="Footer Placeholder 4"/>
          <p:cNvSpPr>
            <a:spLocks noGrp="1"/>
          </p:cNvSpPr>
          <p:nvPr>
            <p:ph type="ftr" sz="quarter" idx="11"/>
          </p:nvPr>
        </p:nvSpPr>
        <p:spPr/>
        <p:txBody>
          <a:bodyPr/>
          <a:lstStyle/>
          <a:p>
            <a:r>
              <a:rPr lang="en-US"/>
              <a:t>Copyright 2018 Real Results Marketing, Inc.,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6969912"/>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5" name="Footer Placeholder 4"/>
          <p:cNvSpPr>
            <a:spLocks noGrp="1"/>
          </p:cNvSpPr>
          <p:nvPr>
            <p:ph type="ftr" sz="quarter" idx="11"/>
          </p:nvPr>
        </p:nvSpPr>
        <p:spPr/>
        <p:txBody>
          <a:bodyPr/>
          <a:lstStyle/>
          <a:p>
            <a:r>
              <a:rPr lang="en-US"/>
              <a:t>Copyright 2018 Real Results Marketing, Inc.,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691009"/>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7"/>
          <p:cNvSpPr>
            <a:spLocks noGrp="1"/>
          </p:cNvSpPr>
          <p:nvPr>
            <p:ph type="title"/>
          </p:nvPr>
        </p:nvSpPr>
        <p:spPr>
          <a:xfrm>
            <a:off x="5629276" y="3530846"/>
            <a:ext cx="6324598" cy="1325563"/>
          </a:xfrm>
        </p:spPr>
        <p:txBody>
          <a:bodyPr>
            <a:normAutofit/>
          </a:bodyPr>
          <a:lstStyle>
            <a:lvl1pPr algn="r">
              <a:defRPr sz="3200" b="1" baseline="0">
                <a:solidFill>
                  <a:schemeClr val="tx1">
                    <a:lumMod val="75000"/>
                    <a:lumOff val="25000"/>
                  </a:schemeClr>
                </a:solidFill>
              </a:defRPr>
            </a:lvl1pPr>
          </a:lstStyle>
          <a:p>
            <a:r>
              <a:rPr lang="en-US"/>
              <a:t>Click to edit Master title style</a:t>
            </a:r>
            <a:endParaRPr lang="en-US" dirty="0"/>
          </a:p>
        </p:txBody>
      </p:sp>
      <p:sp>
        <p:nvSpPr>
          <p:cNvPr id="10" name="Footer Placeholder 9"/>
          <p:cNvSpPr>
            <a:spLocks noGrp="1"/>
          </p:cNvSpPr>
          <p:nvPr>
            <p:ph type="ftr" sz="quarter" idx="10"/>
          </p:nvPr>
        </p:nvSpPr>
        <p:spPr>
          <a:xfrm>
            <a:off x="4038600" y="6356350"/>
            <a:ext cx="4114800" cy="365125"/>
          </a:xfrm>
          <a:prstGeom prst="rect">
            <a:avLst/>
          </a:prstGeom>
        </p:spPr>
        <p:txBody>
          <a:bodyPr/>
          <a:lstStyle/>
          <a:p>
            <a:r>
              <a:rPr lang="en-US" dirty="0"/>
              <a:t>Copyright 2018 Real Results Marketing, Inc.  All rights reserved.</a:t>
            </a:r>
          </a:p>
        </p:txBody>
      </p:sp>
    </p:spTree>
    <p:extLst>
      <p:ext uri="{BB962C8B-B14F-4D97-AF65-F5344CB8AC3E}">
        <p14:creationId xmlns:p14="http://schemas.microsoft.com/office/powerpoint/2010/main" val="2069161619"/>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cap="none"/>
            </a:lvl1pPr>
            <a:lvl2pPr>
              <a:defRPr cap="none"/>
            </a:lvl2pPr>
            <a:lvl3pPr>
              <a:defRPr cap="none"/>
            </a:lvl3pPr>
            <a:lvl4pPr>
              <a:defRPr cap="none"/>
            </a:lvl4pPr>
            <a:lvl5pPr>
              <a:defRPr cap="none"/>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458661" y="6404629"/>
            <a:ext cx="6672887" cy="365125"/>
          </a:xfrm>
        </p:spPr>
        <p:txBody>
          <a:bodyPr/>
          <a:lstStyle>
            <a:lvl1pPr>
              <a:defRPr>
                <a:latin typeface="Avenir Roman" panose="02000503020000020003" pitchFamily="2" charset="0"/>
              </a:defRPr>
            </a:lvl1pPr>
          </a:lstStyle>
          <a:p>
            <a:r>
              <a:rPr lang="en-US" dirty="0"/>
              <a:t>Copyright 2018 Real Results Marketing, Inc., All rights reserved.</a:t>
            </a:r>
          </a:p>
        </p:txBody>
      </p:sp>
      <p:sp>
        <p:nvSpPr>
          <p:cNvPr id="6" name="Slide Number Placeholder 5"/>
          <p:cNvSpPr>
            <a:spLocks noGrp="1"/>
          </p:cNvSpPr>
          <p:nvPr>
            <p:ph type="sldNum" sz="quarter" idx="12"/>
          </p:nvPr>
        </p:nvSpPr>
        <p:spPr>
          <a:xfrm>
            <a:off x="10514011" y="6404628"/>
            <a:ext cx="764215"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500094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5" name="Footer Placeholder 4"/>
          <p:cNvSpPr>
            <a:spLocks noGrp="1"/>
          </p:cNvSpPr>
          <p:nvPr>
            <p:ph type="ftr" sz="quarter" idx="11"/>
          </p:nvPr>
        </p:nvSpPr>
        <p:spPr/>
        <p:txBody>
          <a:bodyPr/>
          <a:lstStyle/>
          <a:p>
            <a:r>
              <a:rPr lang="en-US"/>
              <a:t>Copyright 2018 Real Results Marketing, Inc.,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62912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5" name="Footer Placeholder 4"/>
          <p:cNvSpPr>
            <a:spLocks noGrp="1"/>
          </p:cNvSpPr>
          <p:nvPr>
            <p:ph type="ftr" sz="quarter" idx="11"/>
          </p:nvPr>
        </p:nvSpPr>
        <p:spPr/>
        <p:txBody>
          <a:bodyPr/>
          <a:lstStyle/>
          <a:p>
            <a:r>
              <a:rPr lang="en-US"/>
              <a:t>Copyright 2018 Real Results Marketing, Inc.,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441601"/>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6" name="Footer Placeholder 5"/>
          <p:cNvSpPr>
            <a:spLocks noGrp="1"/>
          </p:cNvSpPr>
          <p:nvPr>
            <p:ph type="ftr" sz="quarter" idx="11"/>
          </p:nvPr>
        </p:nvSpPr>
        <p:spPr/>
        <p:txBody>
          <a:bodyPr/>
          <a:lstStyle/>
          <a:p>
            <a:r>
              <a:rPr lang="en-US"/>
              <a:t>Copyright 2018 Real Results Marketing, Inc.,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70827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8" name="Footer Placeholder 7"/>
          <p:cNvSpPr>
            <a:spLocks noGrp="1"/>
          </p:cNvSpPr>
          <p:nvPr>
            <p:ph type="ftr" sz="quarter" idx="11"/>
          </p:nvPr>
        </p:nvSpPr>
        <p:spPr/>
        <p:txBody>
          <a:bodyPr/>
          <a:lstStyle/>
          <a:p>
            <a:r>
              <a:rPr lang="en-US"/>
              <a:t>Copyright 2018 Real Results Marketing, Inc.,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37750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4" name="Footer Placeholder 3"/>
          <p:cNvSpPr>
            <a:spLocks noGrp="1"/>
          </p:cNvSpPr>
          <p:nvPr>
            <p:ph type="ftr" sz="quarter" idx="11"/>
          </p:nvPr>
        </p:nvSpPr>
        <p:spPr/>
        <p:txBody>
          <a:bodyPr/>
          <a:lstStyle/>
          <a:p>
            <a:r>
              <a:rPr lang="en-US"/>
              <a:t>Copyright 2018 Real Results Marketing, Inc.,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454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3" name="Footer Placeholder 2"/>
          <p:cNvSpPr>
            <a:spLocks noGrp="1"/>
          </p:cNvSpPr>
          <p:nvPr>
            <p:ph type="ftr" sz="quarter" idx="11"/>
          </p:nvPr>
        </p:nvSpPr>
        <p:spPr/>
        <p:txBody>
          <a:bodyPr/>
          <a:lstStyle/>
          <a:p>
            <a:r>
              <a:rPr lang="en-US"/>
              <a:t>Copyright 2018 Real Results Marketing, Inc., All rights reserved.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76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6" name="Footer Placeholder 5"/>
          <p:cNvSpPr>
            <a:spLocks noGrp="1"/>
          </p:cNvSpPr>
          <p:nvPr>
            <p:ph type="ftr" sz="quarter" idx="11"/>
          </p:nvPr>
        </p:nvSpPr>
        <p:spPr/>
        <p:txBody>
          <a:bodyPr/>
          <a:lstStyle/>
          <a:p>
            <a:r>
              <a:rPr lang="en-US"/>
              <a:t>Copyright 2018 Real Results Marketing, Inc.,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551406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7" y="5883275"/>
            <a:ext cx="2743200" cy="365125"/>
          </a:xfrm>
          <a:prstGeom prst="rect">
            <a:avLst/>
          </a:prstGeom>
        </p:spPr>
        <p:txBody>
          <a:bodyPr/>
          <a:lstStyle/>
          <a:p>
            <a:fld id="{B61BEF0D-F0BB-DE4B-95CE-6DB70DBA9567}" type="datetimeFigureOut">
              <a:rPr lang="en-US" smtClean="0"/>
              <a:pPr/>
              <a:t>10/30/18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045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8000">
              <a:schemeClr val="bg1">
                <a:tint val="90000"/>
                <a:lumMod val="110000"/>
              </a:schemeClr>
            </a:gs>
            <a:gs pos="100000">
              <a:schemeClr val="bg1">
                <a:shade val="64000"/>
                <a:lumMod val="8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283237"/>
            <a:ext cx="10364451" cy="9359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75" y="1402081"/>
            <a:ext cx="10364452" cy="43891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428516" y="6123276"/>
            <a:ext cx="6672887" cy="365125"/>
          </a:xfrm>
          <a:prstGeom prst="rect">
            <a:avLst/>
          </a:prstGeom>
        </p:spPr>
        <p:txBody>
          <a:bodyPr vert="horz" lIns="91440" tIns="45720" rIns="91440" bIns="45720" rtlCol="0" anchor="ctr"/>
          <a:lstStyle>
            <a:lvl1pPr algn="l">
              <a:defRPr sz="1200">
                <a:solidFill>
                  <a:schemeClr val="tx1"/>
                </a:solidFill>
              </a:defRPr>
            </a:lvl1pPr>
          </a:lstStyle>
          <a:p>
            <a:r>
              <a:rPr lang="en-US" dirty="0"/>
              <a:t>Copyright 2018 Real Results Marketing, Inc., All rights reserved.</a:t>
            </a:r>
          </a:p>
        </p:txBody>
      </p:sp>
      <p:sp>
        <p:nvSpPr>
          <p:cNvPr id="6" name="Slide Number Placeholder 5"/>
          <p:cNvSpPr>
            <a:spLocks noGrp="1"/>
          </p:cNvSpPr>
          <p:nvPr>
            <p:ph type="sldNum" sz="quarter" idx="4"/>
          </p:nvPr>
        </p:nvSpPr>
        <p:spPr>
          <a:xfrm>
            <a:off x="10514011" y="6142037"/>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pic>
        <p:nvPicPr>
          <p:cNvPr id="11" name="Picture 10">
            <a:extLst>
              <a:ext uri="{FF2B5EF4-FFF2-40B4-BE49-F238E27FC236}">
                <a16:creationId xmlns:a16="http://schemas.microsoft.com/office/drawing/2014/main" id="{F71398DC-EBEC-A347-A3E8-653E1F0ED85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34145" y="6045273"/>
            <a:ext cx="2658359" cy="521132"/>
          </a:xfrm>
          <a:prstGeom prst="rect">
            <a:avLst/>
          </a:prstGeom>
        </p:spPr>
      </p:pic>
    </p:spTree>
    <p:extLst>
      <p:ext uri="{BB962C8B-B14F-4D97-AF65-F5344CB8AC3E}">
        <p14:creationId xmlns:p14="http://schemas.microsoft.com/office/powerpoint/2010/main" val="407214950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Avenir Roman" panose="02000503020000020003" pitchFamily="2"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Avenir Roman" panose="02000503020000020003" pitchFamily="2"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Avenir Roman" panose="02000503020000020003" pitchFamily="2"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Avenir Roman" panose="02000503020000020003" pitchFamily="2"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Avenir Roman" panose="02000503020000020003" pitchFamily="2"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Avenir Roman" panose="02000503020000020003" pitchFamily="2"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0" y="554182"/>
            <a:ext cx="11028218" cy="4302228"/>
          </a:xfrm>
        </p:spPr>
        <p:txBody>
          <a:bodyPr>
            <a:normAutofit/>
          </a:bodyPr>
          <a:lstStyle/>
          <a:p>
            <a:r>
              <a:rPr lang="en-US" sz="4000" dirty="0"/>
              <a:t>Creating a high-performance </a:t>
            </a:r>
            <a:br>
              <a:rPr lang="en-US" sz="4000" dirty="0"/>
            </a:br>
            <a:r>
              <a:rPr lang="en-US" sz="4000" dirty="0"/>
              <a:t>E-commerce Channel: </a:t>
            </a:r>
            <a:br>
              <a:rPr lang="en-US" sz="4000" dirty="0"/>
            </a:br>
            <a:br>
              <a:rPr lang="en-US" sz="4000" dirty="0"/>
            </a:br>
            <a:r>
              <a:rPr lang="en-US" sz="4000" dirty="0"/>
              <a:t>How to build it so they will come</a:t>
            </a:r>
          </a:p>
        </p:txBody>
      </p:sp>
      <p:sp>
        <p:nvSpPr>
          <p:cNvPr id="3" name="TextBox 2"/>
          <p:cNvSpPr txBox="1"/>
          <p:nvPr/>
        </p:nvSpPr>
        <p:spPr>
          <a:xfrm>
            <a:off x="7943850" y="5057776"/>
            <a:ext cx="4010024" cy="707886"/>
          </a:xfrm>
          <a:prstGeom prst="rect">
            <a:avLst/>
          </a:prstGeom>
          <a:noFill/>
        </p:spPr>
        <p:txBody>
          <a:bodyPr wrap="square" rtlCol="0">
            <a:spAutoFit/>
          </a:bodyPr>
          <a:lstStyle/>
          <a:p>
            <a:pPr algn="r"/>
            <a:r>
              <a:rPr lang="en-US" sz="2000" dirty="0">
                <a:solidFill>
                  <a:schemeClr val="tx1">
                    <a:lumMod val="75000"/>
                    <a:lumOff val="25000"/>
                  </a:schemeClr>
                </a:solidFill>
              </a:rPr>
              <a:t>Dean Mueller</a:t>
            </a:r>
          </a:p>
          <a:p>
            <a:pPr algn="r"/>
            <a:r>
              <a:rPr lang="en-US" sz="2000" dirty="0">
                <a:solidFill>
                  <a:schemeClr val="tx1">
                    <a:lumMod val="75000"/>
                    <a:lumOff val="25000"/>
                  </a:schemeClr>
                </a:solidFill>
              </a:rPr>
              <a:t>Partner, Real Results Marketing</a:t>
            </a:r>
          </a:p>
        </p:txBody>
      </p:sp>
    </p:spTree>
    <p:extLst>
      <p:ext uri="{BB962C8B-B14F-4D97-AF65-F5344CB8AC3E}">
        <p14:creationId xmlns:p14="http://schemas.microsoft.com/office/powerpoint/2010/main" val="1012333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952D974-2FBF-884B-8C13-90FB989FBED9}"/>
              </a:ext>
            </a:extLst>
          </p:cNvPr>
          <p:cNvSpPr>
            <a:spLocks noGrp="1"/>
          </p:cNvSpPr>
          <p:nvPr>
            <p:ph type="ftr" sz="quarter" idx="11"/>
          </p:nvPr>
        </p:nvSpPr>
        <p:spPr/>
        <p:txBody>
          <a:bodyPr/>
          <a:lstStyle/>
          <a:p>
            <a:r>
              <a:rPr lang="en-US"/>
              <a:t>Copyright 2018 Real Results Marketing, Inc., All rights reserved.</a:t>
            </a:r>
            <a:endParaRPr lang="en-US" dirty="0"/>
          </a:p>
        </p:txBody>
      </p:sp>
      <p:sp>
        <p:nvSpPr>
          <p:cNvPr id="12" name="Title 1">
            <a:extLst>
              <a:ext uri="{FF2B5EF4-FFF2-40B4-BE49-F238E27FC236}">
                <a16:creationId xmlns:a16="http://schemas.microsoft.com/office/drawing/2014/main" id="{351AAABB-5973-D148-95D1-388A2EC35F17}"/>
              </a:ext>
            </a:extLst>
          </p:cNvPr>
          <p:cNvSpPr>
            <a:spLocks noGrp="1"/>
          </p:cNvSpPr>
          <p:nvPr>
            <p:ph type="title"/>
          </p:nvPr>
        </p:nvSpPr>
        <p:spPr>
          <a:xfrm>
            <a:off x="913775" y="283237"/>
            <a:ext cx="10364451" cy="935963"/>
          </a:xfrm>
        </p:spPr>
        <p:txBody>
          <a:bodyPr/>
          <a:lstStyle/>
          <a:p>
            <a:pPr algn="l"/>
            <a:r>
              <a:rPr lang="en-US" b="1" dirty="0"/>
              <a:t>How Distributors are Affected by Amazon</a:t>
            </a:r>
          </a:p>
        </p:txBody>
      </p:sp>
      <p:sp>
        <p:nvSpPr>
          <p:cNvPr id="13" name="Slide Number Placeholder 2">
            <a:extLst>
              <a:ext uri="{FF2B5EF4-FFF2-40B4-BE49-F238E27FC236}">
                <a16:creationId xmlns:a16="http://schemas.microsoft.com/office/drawing/2014/main" id="{D6A400AC-933D-D343-B98E-95C5F025F303}"/>
              </a:ext>
            </a:extLst>
          </p:cNvPr>
          <p:cNvSpPr>
            <a:spLocks noGrp="1"/>
          </p:cNvSpPr>
          <p:nvPr>
            <p:ph type="sldNum" sz="quarter" idx="12"/>
          </p:nvPr>
        </p:nvSpPr>
        <p:spPr>
          <a:xfrm>
            <a:off x="9060620" y="5925967"/>
            <a:ext cx="2675892" cy="343446"/>
          </a:xfrm>
        </p:spPr>
        <p:txBody>
          <a:bodyPr/>
          <a:lstStyle/>
          <a:p>
            <a:fld id="{44F8DC3C-D18A-410F-9846-65B5C20AED4F}" type="slidenum">
              <a:rPr lang="en-US" smtClean="0"/>
              <a:t>10</a:t>
            </a:fld>
            <a:endParaRPr lang="en-US" dirty="0"/>
          </a:p>
        </p:txBody>
      </p:sp>
      <p:sp>
        <p:nvSpPr>
          <p:cNvPr id="14" name="TextBox 13">
            <a:extLst>
              <a:ext uri="{FF2B5EF4-FFF2-40B4-BE49-F238E27FC236}">
                <a16:creationId xmlns:a16="http://schemas.microsoft.com/office/drawing/2014/main" id="{4F6DACD1-8B2E-0240-9386-830885ED788C}"/>
              </a:ext>
            </a:extLst>
          </p:cNvPr>
          <p:cNvSpPr txBox="1"/>
          <p:nvPr/>
        </p:nvSpPr>
        <p:spPr>
          <a:xfrm>
            <a:off x="7086000" y="5110958"/>
            <a:ext cx="2495103" cy="1077218"/>
          </a:xfrm>
          <a:prstGeom prst="rect">
            <a:avLst/>
          </a:prstGeom>
          <a:noFill/>
        </p:spPr>
        <p:txBody>
          <a:bodyPr wrap="square" rtlCol="0">
            <a:spAutoFit/>
          </a:bodyPr>
          <a:lstStyle/>
          <a:p>
            <a:pPr algn="ctr"/>
            <a:r>
              <a:rPr lang="en-US" sz="3200" dirty="0"/>
              <a:t>Revenue Increase</a:t>
            </a:r>
          </a:p>
        </p:txBody>
      </p:sp>
      <p:sp>
        <p:nvSpPr>
          <p:cNvPr id="15" name="TextBox 14">
            <a:extLst>
              <a:ext uri="{FF2B5EF4-FFF2-40B4-BE49-F238E27FC236}">
                <a16:creationId xmlns:a16="http://schemas.microsoft.com/office/drawing/2014/main" id="{27A739D0-A5C6-A94D-8846-1255D21D9FEC}"/>
              </a:ext>
            </a:extLst>
          </p:cNvPr>
          <p:cNvSpPr txBox="1"/>
          <p:nvPr/>
        </p:nvSpPr>
        <p:spPr>
          <a:xfrm>
            <a:off x="9314730" y="5110958"/>
            <a:ext cx="2495103" cy="1077218"/>
          </a:xfrm>
          <a:prstGeom prst="rect">
            <a:avLst/>
          </a:prstGeom>
          <a:noFill/>
        </p:spPr>
        <p:txBody>
          <a:bodyPr wrap="square" rtlCol="0">
            <a:spAutoFit/>
          </a:bodyPr>
          <a:lstStyle/>
          <a:p>
            <a:pPr algn="ctr"/>
            <a:r>
              <a:rPr lang="en-US" sz="3200" dirty="0"/>
              <a:t>Improved Assortment</a:t>
            </a:r>
          </a:p>
        </p:txBody>
      </p:sp>
      <p:grpSp>
        <p:nvGrpSpPr>
          <p:cNvPr id="16" name="Group 15">
            <a:extLst>
              <a:ext uri="{FF2B5EF4-FFF2-40B4-BE49-F238E27FC236}">
                <a16:creationId xmlns:a16="http://schemas.microsoft.com/office/drawing/2014/main" id="{8DB34A3E-F9F5-C244-A384-AEB6F5856676}"/>
              </a:ext>
            </a:extLst>
          </p:cNvPr>
          <p:cNvGrpSpPr/>
          <p:nvPr/>
        </p:nvGrpSpPr>
        <p:grpSpPr>
          <a:xfrm>
            <a:off x="847379" y="1219199"/>
            <a:ext cx="3612453" cy="3612453"/>
            <a:chOff x="431222" y="1812397"/>
            <a:chExt cx="3840480" cy="3840480"/>
          </a:xfrm>
        </p:grpSpPr>
        <p:sp>
          <p:nvSpPr>
            <p:cNvPr id="17" name="Oval 16">
              <a:extLst>
                <a:ext uri="{FF2B5EF4-FFF2-40B4-BE49-F238E27FC236}">
                  <a16:creationId xmlns:a16="http://schemas.microsoft.com/office/drawing/2014/main" id="{12D4CDF2-0982-054A-B1AD-DC33CF3C46BE}"/>
                </a:ext>
              </a:extLst>
            </p:cNvPr>
            <p:cNvSpPr/>
            <p:nvPr/>
          </p:nvSpPr>
          <p:spPr>
            <a:xfrm>
              <a:off x="431222" y="1812397"/>
              <a:ext cx="3840480" cy="38404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422BF2-73AE-CD4F-B6F1-9D84B3377E00}"/>
                </a:ext>
              </a:extLst>
            </p:cNvPr>
            <p:cNvSpPr txBox="1"/>
            <p:nvPr/>
          </p:nvSpPr>
          <p:spPr>
            <a:xfrm>
              <a:off x="1025162" y="3194028"/>
              <a:ext cx="2652599" cy="1077218"/>
            </a:xfrm>
            <a:prstGeom prst="rect">
              <a:avLst/>
            </a:prstGeom>
            <a:noFill/>
          </p:spPr>
          <p:txBody>
            <a:bodyPr wrap="square" rtlCol="0">
              <a:spAutoFit/>
            </a:bodyPr>
            <a:lstStyle/>
            <a:p>
              <a:pPr algn="ctr"/>
              <a:r>
                <a:rPr lang="en-US" sz="3200" b="1" dirty="0">
                  <a:solidFill>
                    <a:schemeClr val="bg1"/>
                  </a:solidFill>
                </a:rPr>
                <a:t>Price / Margin Pressure</a:t>
              </a:r>
            </a:p>
          </p:txBody>
        </p:sp>
        <p:sp>
          <p:nvSpPr>
            <p:cNvPr id="19" name="TextBox 18">
              <a:extLst>
                <a:ext uri="{FF2B5EF4-FFF2-40B4-BE49-F238E27FC236}">
                  <a16:creationId xmlns:a16="http://schemas.microsoft.com/office/drawing/2014/main" id="{1F0B29E6-BE7B-7046-940B-A13582FBA703}"/>
                </a:ext>
              </a:extLst>
            </p:cNvPr>
            <p:cNvSpPr txBox="1"/>
            <p:nvPr/>
          </p:nvSpPr>
          <p:spPr>
            <a:xfrm>
              <a:off x="1448342" y="2262286"/>
              <a:ext cx="1806238" cy="818010"/>
            </a:xfrm>
            <a:prstGeom prst="rect">
              <a:avLst/>
            </a:prstGeom>
            <a:noFill/>
          </p:spPr>
          <p:txBody>
            <a:bodyPr wrap="square" rtlCol="0">
              <a:spAutoFit/>
            </a:bodyPr>
            <a:lstStyle/>
            <a:p>
              <a:pPr algn="ctr"/>
              <a:r>
                <a:rPr lang="en-US" sz="4400" b="1" dirty="0">
                  <a:solidFill>
                    <a:schemeClr val="bg1"/>
                  </a:solidFill>
                </a:rPr>
                <a:t>42%</a:t>
              </a:r>
            </a:p>
          </p:txBody>
        </p:sp>
      </p:grpSp>
      <p:grpSp>
        <p:nvGrpSpPr>
          <p:cNvPr id="20" name="Group 19">
            <a:extLst>
              <a:ext uri="{FF2B5EF4-FFF2-40B4-BE49-F238E27FC236}">
                <a16:creationId xmlns:a16="http://schemas.microsoft.com/office/drawing/2014/main" id="{DDB70077-B517-8646-B981-B8E02E07C209}"/>
              </a:ext>
            </a:extLst>
          </p:cNvPr>
          <p:cNvGrpSpPr/>
          <p:nvPr/>
        </p:nvGrpSpPr>
        <p:grpSpPr>
          <a:xfrm>
            <a:off x="9908015" y="4190224"/>
            <a:ext cx="1266705" cy="860108"/>
            <a:chOff x="9467348" y="5283183"/>
            <a:chExt cx="1346662" cy="914400"/>
          </a:xfrm>
        </p:grpSpPr>
        <p:sp>
          <p:nvSpPr>
            <p:cNvPr id="21" name="Oval 20">
              <a:extLst>
                <a:ext uri="{FF2B5EF4-FFF2-40B4-BE49-F238E27FC236}">
                  <a16:creationId xmlns:a16="http://schemas.microsoft.com/office/drawing/2014/main" id="{C151029E-D2F7-804A-B0A4-7BEB569D4903}"/>
                </a:ext>
              </a:extLst>
            </p:cNvPr>
            <p:cNvSpPr/>
            <p:nvPr/>
          </p:nvSpPr>
          <p:spPr>
            <a:xfrm>
              <a:off x="9665623" y="528318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5FA4A3B-BCE8-8248-B3C4-0DDBFEE788A4}"/>
                </a:ext>
              </a:extLst>
            </p:cNvPr>
            <p:cNvSpPr txBox="1"/>
            <p:nvPr/>
          </p:nvSpPr>
          <p:spPr>
            <a:xfrm>
              <a:off x="9467348" y="5462627"/>
              <a:ext cx="1346662" cy="556247"/>
            </a:xfrm>
            <a:prstGeom prst="rect">
              <a:avLst/>
            </a:prstGeom>
            <a:noFill/>
          </p:spPr>
          <p:txBody>
            <a:bodyPr wrap="square" rtlCol="0">
              <a:spAutoFit/>
            </a:bodyPr>
            <a:lstStyle/>
            <a:p>
              <a:pPr algn="ctr"/>
              <a:r>
                <a:rPr lang="en-US" sz="2800" b="1" dirty="0">
                  <a:solidFill>
                    <a:schemeClr val="bg1"/>
                  </a:solidFill>
                </a:rPr>
                <a:t>10%</a:t>
              </a:r>
            </a:p>
          </p:txBody>
        </p:sp>
      </p:grpSp>
      <p:grpSp>
        <p:nvGrpSpPr>
          <p:cNvPr id="23" name="Group 22">
            <a:extLst>
              <a:ext uri="{FF2B5EF4-FFF2-40B4-BE49-F238E27FC236}">
                <a16:creationId xmlns:a16="http://schemas.microsoft.com/office/drawing/2014/main" id="{362D0CAE-0B83-9D43-85C6-33F88648D447}"/>
              </a:ext>
            </a:extLst>
          </p:cNvPr>
          <p:cNvGrpSpPr/>
          <p:nvPr/>
        </p:nvGrpSpPr>
        <p:grpSpPr>
          <a:xfrm>
            <a:off x="8037198" y="1639719"/>
            <a:ext cx="2495101" cy="2236280"/>
            <a:chOff x="8796523" y="2065935"/>
            <a:chExt cx="2652599" cy="2377440"/>
          </a:xfrm>
        </p:grpSpPr>
        <p:sp>
          <p:nvSpPr>
            <p:cNvPr id="24" name="Oval 23">
              <a:extLst>
                <a:ext uri="{FF2B5EF4-FFF2-40B4-BE49-F238E27FC236}">
                  <a16:creationId xmlns:a16="http://schemas.microsoft.com/office/drawing/2014/main" id="{8C0B86CA-1A6E-2E40-BB06-6FC59343B0C1}"/>
                </a:ext>
              </a:extLst>
            </p:cNvPr>
            <p:cNvSpPr/>
            <p:nvPr/>
          </p:nvSpPr>
          <p:spPr>
            <a:xfrm>
              <a:off x="8934103" y="2065935"/>
              <a:ext cx="2377440" cy="2377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8388AA6-0147-3840-ADDE-07226B92AB50}"/>
                </a:ext>
              </a:extLst>
            </p:cNvPr>
            <p:cNvSpPr txBox="1"/>
            <p:nvPr/>
          </p:nvSpPr>
          <p:spPr>
            <a:xfrm>
              <a:off x="8796523" y="2716046"/>
              <a:ext cx="2652599" cy="1077218"/>
            </a:xfrm>
            <a:prstGeom prst="rect">
              <a:avLst/>
            </a:prstGeom>
            <a:noFill/>
          </p:spPr>
          <p:txBody>
            <a:bodyPr wrap="square" rtlCol="0">
              <a:spAutoFit/>
            </a:bodyPr>
            <a:lstStyle/>
            <a:p>
              <a:pPr algn="ctr"/>
              <a:r>
                <a:rPr lang="en-US" sz="3200" b="1" dirty="0">
                  <a:solidFill>
                    <a:schemeClr val="bg1"/>
                  </a:solidFill>
                </a:rPr>
                <a:t>Online Investment</a:t>
              </a:r>
            </a:p>
          </p:txBody>
        </p:sp>
        <p:sp>
          <p:nvSpPr>
            <p:cNvPr id="26" name="TextBox 25">
              <a:extLst>
                <a:ext uri="{FF2B5EF4-FFF2-40B4-BE49-F238E27FC236}">
                  <a16:creationId xmlns:a16="http://schemas.microsoft.com/office/drawing/2014/main" id="{D0733C11-44B7-704E-A2AA-5ADA0735CC01}"/>
                </a:ext>
              </a:extLst>
            </p:cNvPr>
            <p:cNvSpPr txBox="1"/>
            <p:nvPr/>
          </p:nvSpPr>
          <p:spPr>
            <a:xfrm>
              <a:off x="9450723" y="2213339"/>
              <a:ext cx="1346662" cy="584775"/>
            </a:xfrm>
            <a:prstGeom prst="rect">
              <a:avLst/>
            </a:prstGeom>
            <a:noFill/>
          </p:spPr>
          <p:txBody>
            <a:bodyPr wrap="square" rtlCol="0">
              <a:spAutoFit/>
            </a:bodyPr>
            <a:lstStyle/>
            <a:p>
              <a:pPr algn="ctr"/>
              <a:r>
                <a:rPr lang="en-US" sz="3200" b="1" dirty="0">
                  <a:solidFill>
                    <a:schemeClr val="bg1"/>
                  </a:solidFill>
                </a:rPr>
                <a:t>26%</a:t>
              </a:r>
            </a:p>
          </p:txBody>
        </p:sp>
      </p:grpSp>
      <p:grpSp>
        <p:nvGrpSpPr>
          <p:cNvPr id="27" name="Group 26">
            <a:extLst>
              <a:ext uri="{FF2B5EF4-FFF2-40B4-BE49-F238E27FC236}">
                <a16:creationId xmlns:a16="http://schemas.microsoft.com/office/drawing/2014/main" id="{EB7D9D3D-1491-084F-A387-19649B36F801}"/>
              </a:ext>
            </a:extLst>
          </p:cNvPr>
          <p:cNvGrpSpPr/>
          <p:nvPr/>
        </p:nvGrpSpPr>
        <p:grpSpPr>
          <a:xfrm>
            <a:off x="4937056" y="4239086"/>
            <a:ext cx="2495102" cy="1634205"/>
            <a:chOff x="3901020" y="4839934"/>
            <a:chExt cx="2652599" cy="1737360"/>
          </a:xfrm>
        </p:grpSpPr>
        <p:sp>
          <p:nvSpPr>
            <p:cNvPr id="28" name="Oval 27">
              <a:extLst>
                <a:ext uri="{FF2B5EF4-FFF2-40B4-BE49-F238E27FC236}">
                  <a16:creationId xmlns:a16="http://schemas.microsoft.com/office/drawing/2014/main" id="{4A4B318D-9A10-0E45-8D25-5959BD2C37E5}"/>
                </a:ext>
              </a:extLst>
            </p:cNvPr>
            <p:cNvSpPr/>
            <p:nvPr/>
          </p:nvSpPr>
          <p:spPr>
            <a:xfrm>
              <a:off x="4358640" y="4839934"/>
              <a:ext cx="1737360" cy="17373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06BE853-AB37-824E-81FB-B8E6C8D21230}"/>
                </a:ext>
              </a:extLst>
            </p:cNvPr>
            <p:cNvSpPr txBox="1"/>
            <p:nvPr/>
          </p:nvSpPr>
          <p:spPr>
            <a:xfrm>
              <a:off x="3901020" y="5301524"/>
              <a:ext cx="2652599" cy="1077218"/>
            </a:xfrm>
            <a:prstGeom prst="rect">
              <a:avLst/>
            </a:prstGeom>
            <a:noFill/>
          </p:spPr>
          <p:txBody>
            <a:bodyPr wrap="square" rtlCol="0">
              <a:spAutoFit/>
            </a:bodyPr>
            <a:lstStyle/>
            <a:p>
              <a:pPr algn="ctr"/>
              <a:r>
                <a:rPr lang="en-US" sz="3200" b="1" dirty="0">
                  <a:solidFill>
                    <a:schemeClr val="bg1"/>
                  </a:solidFill>
                </a:rPr>
                <a:t>Logistics Invest.</a:t>
              </a:r>
            </a:p>
          </p:txBody>
        </p:sp>
        <p:sp>
          <p:nvSpPr>
            <p:cNvPr id="30" name="TextBox 29">
              <a:extLst>
                <a:ext uri="{FF2B5EF4-FFF2-40B4-BE49-F238E27FC236}">
                  <a16:creationId xmlns:a16="http://schemas.microsoft.com/office/drawing/2014/main" id="{BF891CFB-D0B1-2943-AE38-CEF0FBC4F345}"/>
                </a:ext>
              </a:extLst>
            </p:cNvPr>
            <p:cNvSpPr txBox="1"/>
            <p:nvPr/>
          </p:nvSpPr>
          <p:spPr>
            <a:xfrm>
              <a:off x="4614119" y="4881162"/>
              <a:ext cx="1346662" cy="584775"/>
            </a:xfrm>
            <a:prstGeom prst="rect">
              <a:avLst/>
            </a:prstGeom>
            <a:noFill/>
          </p:spPr>
          <p:txBody>
            <a:bodyPr wrap="square" rtlCol="0">
              <a:spAutoFit/>
            </a:bodyPr>
            <a:lstStyle/>
            <a:p>
              <a:pPr algn="ctr"/>
              <a:r>
                <a:rPr lang="en-US" sz="3200" b="1" dirty="0">
                  <a:solidFill>
                    <a:schemeClr val="bg1"/>
                  </a:solidFill>
                </a:rPr>
                <a:t>19%</a:t>
              </a:r>
            </a:p>
          </p:txBody>
        </p:sp>
      </p:grpSp>
      <p:grpSp>
        <p:nvGrpSpPr>
          <p:cNvPr id="31" name="Group 30">
            <a:extLst>
              <a:ext uri="{FF2B5EF4-FFF2-40B4-BE49-F238E27FC236}">
                <a16:creationId xmlns:a16="http://schemas.microsoft.com/office/drawing/2014/main" id="{C7CAAF72-BAF5-2B4D-AD89-5E474A48C785}"/>
              </a:ext>
            </a:extLst>
          </p:cNvPr>
          <p:cNvGrpSpPr/>
          <p:nvPr/>
        </p:nvGrpSpPr>
        <p:grpSpPr>
          <a:xfrm>
            <a:off x="7661429" y="4149933"/>
            <a:ext cx="1266705" cy="946119"/>
            <a:chOff x="7550181" y="5283183"/>
            <a:chExt cx="1346662" cy="1005840"/>
          </a:xfrm>
        </p:grpSpPr>
        <p:sp>
          <p:nvSpPr>
            <p:cNvPr id="32" name="Oval 31">
              <a:extLst>
                <a:ext uri="{FF2B5EF4-FFF2-40B4-BE49-F238E27FC236}">
                  <a16:creationId xmlns:a16="http://schemas.microsoft.com/office/drawing/2014/main" id="{542AFA8B-51F9-3142-A747-1196E9FD74A2}"/>
                </a:ext>
              </a:extLst>
            </p:cNvPr>
            <p:cNvSpPr/>
            <p:nvPr/>
          </p:nvSpPr>
          <p:spPr>
            <a:xfrm>
              <a:off x="7720592" y="5283183"/>
              <a:ext cx="1005840" cy="100584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D7D8F08-2AD6-3143-BD77-A510F54795FB}"/>
                </a:ext>
              </a:extLst>
            </p:cNvPr>
            <p:cNvSpPr txBox="1"/>
            <p:nvPr/>
          </p:nvSpPr>
          <p:spPr>
            <a:xfrm>
              <a:off x="7550181" y="5493715"/>
              <a:ext cx="1346662" cy="556247"/>
            </a:xfrm>
            <a:prstGeom prst="rect">
              <a:avLst/>
            </a:prstGeom>
            <a:noFill/>
          </p:spPr>
          <p:txBody>
            <a:bodyPr wrap="square" rtlCol="0">
              <a:spAutoFit/>
            </a:bodyPr>
            <a:lstStyle/>
            <a:p>
              <a:pPr algn="ctr"/>
              <a:r>
                <a:rPr lang="en-US" sz="2800" b="1" dirty="0">
                  <a:solidFill>
                    <a:schemeClr val="bg1"/>
                  </a:solidFill>
                </a:rPr>
                <a:t>11%</a:t>
              </a:r>
            </a:p>
          </p:txBody>
        </p:sp>
      </p:grpSp>
      <p:grpSp>
        <p:nvGrpSpPr>
          <p:cNvPr id="34" name="Group 33">
            <a:extLst>
              <a:ext uri="{FF2B5EF4-FFF2-40B4-BE49-F238E27FC236}">
                <a16:creationId xmlns:a16="http://schemas.microsoft.com/office/drawing/2014/main" id="{512E95A3-9AA5-2546-B5D5-1DAB0C08EBAB}"/>
              </a:ext>
            </a:extLst>
          </p:cNvPr>
          <p:cNvGrpSpPr/>
          <p:nvPr/>
        </p:nvGrpSpPr>
        <p:grpSpPr>
          <a:xfrm>
            <a:off x="4925729" y="1688150"/>
            <a:ext cx="2495101" cy="2236280"/>
            <a:chOff x="5376056" y="2065935"/>
            <a:chExt cx="2652599" cy="2377440"/>
          </a:xfrm>
        </p:grpSpPr>
        <p:sp>
          <p:nvSpPr>
            <p:cNvPr id="35" name="Oval 34">
              <a:extLst>
                <a:ext uri="{FF2B5EF4-FFF2-40B4-BE49-F238E27FC236}">
                  <a16:creationId xmlns:a16="http://schemas.microsoft.com/office/drawing/2014/main" id="{167C10D5-74D6-2348-B655-A1796663411B}"/>
                </a:ext>
              </a:extLst>
            </p:cNvPr>
            <p:cNvSpPr/>
            <p:nvPr/>
          </p:nvSpPr>
          <p:spPr>
            <a:xfrm>
              <a:off x="5513637" y="2065935"/>
              <a:ext cx="2377440" cy="2377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4EB57C-D2E6-4E41-BD58-FE38FCC3681B}"/>
                </a:ext>
              </a:extLst>
            </p:cNvPr>
            <p:cNvSpPr txBox="1"/>
            <p:nvPr/>
          </p:nvSpPr>
          <p:spPr>
            <a:xfrm>
              <a:off x="5376056" y="2716046"/>
              <a:ext cx="2652599" cy="1077218"/>
            </a:xfrm>
            <a:prstGeom prst="rect">
              <a:avLst/>
            </a:prstGeom>
            <a:noFill/>
          </p:spPr>
          <p:txBody>
            <a:bodyPr wrap="square" rtlCol="0">
              <a:spAutoFit/>
            </a:bodyPr>
            <a:lstStyle/>
            <a:p>
              <a:pPr algn="ctr"/>
              <a:r>
                <a:rPr lang="en-US" sz="3200" b="1" dirty="0">
                  <a:solidFill>
                    <a:schemeClr val="bg1"/>
                  </a:solidFill>
                </a:rPr>
                <a:t>Revenue Decline</a:t>
              </a:r>
            </a:p>
          </p:txBody>
        </p:sp>
        <p:sp>
          <p:nvSpPr>
            <p:cNvPr id="37" name="TextBox 36">
              <a:extLst>
                <a:ext uri="{FF2B5EF4-FFF2-40B4-BE49-F238E27FC236}">
                  <a16:creationId xmlns:a16="http://schemas.microsoft.com/office/drawing/2014/main" id="{E49386FC-7948-AA45-B5CB-FD2E083C3B27}"/>
                </a:ext>
              </a:extLst>
            </p:cNvPr>
            <p:cNvSpPr txBox="1"/>
            <p:nvPr/>
          </p:nvSpPr>
          <p:spPr>
            <a:xfrm>
              <a:off x="6029025" y="2234295"/>
              <a:ext cx="1346662" cy="584775"/>
            </a:xfrm>
            <a:prstGeom prst="rect">
              <a:avLst/>
            </a:prstGeom>
            <a:noFill/>
          </p:spPr>
          <p:txBody>
            <a:bodyPr wrap="square" rtlCol="0">
              <a:spAutoFit/>
            </a:bodyPr>
            <a:lstStyle/>
            <a:p>
              <a:pPr algn="ctr"/>
              <a:r>
                <a:rPr lang="en-US" sz="3200" b="1" dirty="0">
                  <a:solidFill>
                    <a:schemeClr val="bg1"/>
                  </a:solidFill>
                </a:rPr>
                <a:t>26%</a:t>
              </a:r>
            </a:p>
          </p:txBody>
        </p:sp>
      </p:grpSp>
      <p:sp>
        <p:nvSpPr>
          <p:cNvPr id="38" name="TextBox 37">
            <a:extLst>
              <a:ext uri="{FF2B5EF4-FFF2-40B4-BE49-F238E27FC236}">
                <a16:creationId xmlns:a16="http://schemas.microsoft.com/office/drawing/2014/main" id="{43405AE0-B92E-A849-8E99-3CF29E4B297D}"/>
              </a:ext>
            </a:extLst>
          </p:cNvPr>
          <p:cNvSpPr txBox="1"/>
          <p:nvPr/>
        </p:nvSpPr>
        <p:spPr>
          <a:xfrm>
            <a:off x="2577628" y="4938631"/>
            <a:ext cx="2560605" cy="1200329"/>
          </a:xfrm>
          <a:prstGeom prst="rect">
            <a:avLst/>
          </a:prstGeom>
          <a:noFill/>
          <a:ln>
            <a:solidFill>
              <a:schemeClr val="tx1"/>
            </a:solidFill>
            <a:prstDash val="dash"/>
          </a:ln>
        </p:spPr>
        <p:txBody>
          <a:bodyPr wrap="square" rtlCol="0">
            <a:spAutoFit/>
          </a:bodyPr>
          <a:lstStyle/>
          <a:p>
            <a:r>
              <a:rPr lang="en-US" sz="2400" b="1" dirty="0"/>
              <a:t>KEY: </a:t>
            </a:r>
          </a:p>
          <a:p>
            <a:r>
              <a:rPr lang="en-US" sz="2400" b="1" dirty="0">
                <a:solidFill>
                  <a:srgbClr val="FF0000"/>
                </a:solidFill>
              </a:rPr>
              <a:t>Costs Money</a:t>
            </a:r>
          </a:p>
          <a:p>
            <a:r>
              <a:rPr lang="en-US" sz="2400" b="1" dirty="0">
                <a:solidFill>
                  <a:srgbClr val="00B050"/>
                </a:solidFill>
              </a:rPr>
              <a:t>Makes Money</a:t>
            </a:r>
          </a:p>
        </p:txBody>
      </p:sp>
    </p:spTree>
    <p:extLst>
      <p:ext uri="{BB962C8B-B14F-4D97-AF65-F5344CB8AC3E}">
        <p14:creationId xmlns:p14="http://schemas.microsoft.com/office/powerpoint/2010/main" val="39777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F315-6A42-4A41-81F9-89CAE59E71B6}"/>
              </a:ext>
            </a:extLst>
          </p:cNvPr>
          <p:cNvSpPr>
            <a:spLocks noGrp="1"/>
          </p:cNvSpPr>
          <p:nvPr>
            <p:ph type="title"/>
          </p:nvPr>
        </p:nvSpPr>
        <p:spPr/>
        <p:txBody>
          <a:bodyPr/>
          <a:lstStyle/>
          <a:p>
            <a:pPr algn="l"/>
            <a:r>
              <a:rPr lang="en-US" b="1" dirty="0"/>
              <a:t>When is the Tipping Point?</a:t>
            </a:r>
          </a:p>
        </p:txBody>
      </p:sp>
      <p:sp>
        <p:nvSpPr>
          <p:cNvPr id="3" name="Content Placeholder 2">
            <a:extLst>
              <a:ext uri="{FF2B5EF4-FFF2-40B4-BE49-F238E27FC236}">
                <a16:creationId xmlns:a16="http://schemas.microsoft.com/office/drawing/2014/main" id="{C39DEEEF-613C-F74E-936E-A74A7313A744}"/>
              </a:ext>
            </a:extLst>
          </p:cNvPr>
          <p:cNvSpPr>
            <a:spLocks noGrp="1"/>
          </p:cNvSpPr>
          <p:nvPr>
            <p:ph idx="1"/>
          </p:nvPr>
        </p:nvSpPr>
        <p:spPr>
          <a:xfrm>
            <a:off x="913775" y="2100105"/>
            <a:ext cx="5985347" cy="3691096"/>
          </a:xfrm>
        </p:spPr>
        <p:txBody>
          <a:bodyPr>
            <a:normAutofit/>
          </a:bodyPr>
          <a:lstStyle/>
          <a:p>
            <a:r>
              <a:rPr lang="en-US" sz="2800" dirty="0"/>
              <a:t>1 – 3 years, by 2020, depending on your industry</a:t>
            </a:r>
          </a:p>
          <a:p>
            <a:r>
              <a:rPr lang="en-US" sz="2800" dirty="0"/>
              <a:t>Moving rapidly toward winner-take-most or even winner-take-all scenario.</a:t>
            </a:r>
          </a:p>
          <a:p>
            <a:pPr marL="0" indent="0">
              <a:buNone/>
            </a:pPr>
            <a:endParaRPr lang="en-US" sz="3600" dirty="0"/>
          </a:p>
        </p:txBody>
      </p:sp>
      <p:sp>
        <p:nvSpPr>
          <p:cNvPr id="4" name="Footer Placeholder 3">
            <a:extLst>
              <a:ext uri="{FF2B5EF4-FFF2-40B4-BE49-F238E27FC236}">
                <a16:creationId xmlns:a16="http://schemas.microsoft.com/office/drawing/2014/main" id="{AB722414-BB11-5F4A-88F1-A3F523D78FD8}"/>
              </a:ext>
            </a:extLst>
          </p:cNvPr>
          <p:cNvSpPr>
            <a:spLocks noGrp="1"/>
          </p:cNvSpPr>
          <p:nvPr>
            <p:ph type="ftr" sz="quarter" idx="11"/>
          </p:nvPr>
        </p:nvSpPr>
        <p:spPr/>
        <p:txBody>
          <a:bodyPr/>
          <a:lstStyle/>
          <a:p>
            <a:r>
              <a:rPr lang="en-US"/>
              <a:t>Copyright 2018 Real Results Marketing, Inc., All rights reserved.</a:t>
            </a:r>
            <a:endParaRPr lang="en-US" dirty="0"/>
          </a:p>
        </p:txBody>
      </p:sp>
      <p:pic>
        <p:nvPicPr>
          <p:cNvPr id="5" name="Picture 2" descr="Image result for 2020">
            <a:extLst>
              <a:ext uri="{FF2B5EF4-FFF2-40B4-BE49-F238E27FC236}">
                <a16:creationId xmlns:a16="http://schemas.microsoft.com/office/drawing/2014/main" id="{400B532F-A9F2-D541-A37C-63EA5CA0EE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99122" y="1832628"/>
            <a:ext cx="5292878" cy="332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4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B9FE-CA5E-454E-A1F2-26E8522426DA}"/>
              </a:ext>
            </a:extLst>
          </p:cNvPr>
          <p:cNvSpPr>
            <a:spLocks noGrp="1"/>
          </p:cNvSpPr>
          <p:nvPr>
            <p:ph type="title"/>
          </p:nvPr>
        </p:nvSpPr>
        <p:spPr>
          <a:xfrm>
            <a:off x="1123119" y="532489"/>
            <a:ext cx="10364451" cy="2873828"/>
          </a:xfrm>
        </p:spPr>
        <p:txBody>
          <a:bodyPr>
            <a:noAutofit/>
          </a:bodyPr>
          <a:lstStyle/>
          <a:p>
            <a:pPr>
              <a:lnSpc>
                <a:spcPct val="150000"/>
              </a:lnSpc>
              <a:spcAft>
                <a:spcPts val="1200"/>
              </a:spcAft>
            </a:pPr>
            <a:r>
              <a:rPr lang="en-US" sz="6000" b="1" dirty="0"/>
              <a:t>How Do Customers Want to Shop and Buy?</a:t>
            </a:r>
          </a:p>
        </p:txBody>
      </p:sp>
      <p:sp>
        <p:nvSpPr>
          <p:cNvPr id="4" name="Footer Placeholder 3">
            <a:extLst>
              <a:ext uri="{FF2B5EF4-FFF2-40B4-BE49-F238E27FC236}">
                <a16:creationId xmlns:a16="http://schemas.microsoft.com/office/drawing/2014/main" id="{4A24F014-4A4F-F640-8F9C-EB15FA879013}"/>
              </a:ext>
            </a:extLst>
          </p:cNvPr>
          <p:cNvSpPr>
            <a:spLocks noGrp="1"/>
          </p:cNvSpPr>
          <p:nvPr>
            <p:ph type="ftr" sz="quarter" idx="11"/>
          </p:nvPr>
        </p:nvSpPr>
        <p:spPr/>
        <p:txBody>
          <a:bodyPr/>
          <a:lstStyle/>
          <a:p>
            <a:r>
              <a:rPr lang="en-US" dirty="0"/>
              <a:t>Copyright 2018 Real Results Marketing, Inc. All rights reserved.</a:t>
            </a:r>
          </a:p>
        </p:txBody>
      </p:sp>
      <p:pic>
        <p:nvPicPr>
          <p:cNvPr id="5" name="Picture 4" descr="http://in.rsdelivers.com/campaigns/help/resources/Finding_Products.gif">
            <a:extLst>
              <a:ext uri="{FF2B5EF4-FFF2-40B4-BE49-F238E27FC236}">
                <a16:creationId xmlns:a16="http://schemas.microsoft.com/office/drawing/2014/main" id="{D31E7AB7-5945-2C4C-9CAC-2ECD579355DB}"/>
              </a:ext>
            </a:extLst>
          </p:cNvPr>
          <p:cNvPicPr>
            <a:picLocks noChangeAspect="1" noChangeArrowheads="1"/>
          </p:cNvPicPr>
          <p:nvPr/>
        </p:nvPicPr>
        <p:blipFill>
          <a:blip r:embed="rId3" cstate="print"/>
          <a:srcRect/>
          <a:stretch>
            <a:fillRect/>
          </a:stretch>
        </p:blipFill>
        <p:spPr bwMode="auto">
          <a:xfrm>
            <a:off x="8639420" y="2298007"/>
            <a:ext cx="2634831" cy="2806556"/>
          </a:xfrm>
          <a:prstGeom prst="rect">
            <a:avLst/>
          </a:prstGeom>
          <a:noFill/>
        </p:spPr>
      </p:pic>
    </p:spTree>
    <p:extLst>
      <p:ext uri="{BB962C8B-B14F-4D97-AF65-F5344CB8AC3E}">
        <p14:creationId xmlns:p14="http://schemas.microsoft.com/office/powerpoint/2010/main" val="15908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4732AE4-A722-A342-A0A2-3DC2E46FC0E4}"/>
              </a:ext>
            </a:extLst>
          </p:cNvPr>
          <p:cNvSpPr>
            <a:spLocks noGrp="1"/>
          </p:cNvSpPr>
          <p:nvPr>
            <p:ph type="ftr" sz="quarter" idx="11"/>
          </p:nvPr>
        </p:nvSpPr>
        <p:spPr/>
        <p:txBody>
          <a:bodyPr/>
          <a:lstStyle/>
          <a:p>
            <a:r>
              <a:rPr lang="en-US"/>
              <a:t>Copyright 2018 Real Results Marketing, Inc., All rights reserved.</a:t>
            </a:r>
            <a:endParaRPr lang="en-US" dirty="0"/>
          </a:p>
        </p:txBody>
      </p:sp>
      <p:grpSp>
        <p:nvGrpSpPr>
          <p:cNvPr id="8" name="Group 7">
            <a:extLst>
              <a:ext uri="{FF2B5EF4-FFF2-40B4-BE49-F238E27FC236}">
                <a16:creationId xmlns:a16="http://schemas.microsoft.com/office/drawing/2014/main" id="{C8930CCD-2005-6742-8B2E-8BFF5582BAAF}"/>
              </a:ext>
            </a:extLst>
          </p:cNvPr>
          <p:cNvGrpSpPr/>
          <p:nvPr/>
        </p:nvGrpSpPr>
        <p:grpSpPr>
          <a:xfrm>
            <a:off x="1826532" y="-1"/>
            <a:ext cx="8754382" cy="5788281"/>
            <a:chOff x="1422401" y="699717"/>
            <a:chExt cx="9753600" cy="4990474"/>
          </a:xfrm>
        </p:grpSpPr>
        <p:pic>
          <p:nvPicPr>
            <p:cNvPr id="9" name="Picture 4" descr="http://cp91279.biography.com/Mark-Cuban_Dallas-Mavericks_HD_768x432-16x9.jpg">
              <a:extLst>
                <a:ext uri="{FF2B5EF4-FFF2-40B4-BE49-F238E27FC236}">
                  <a16:creationId xmlns:a16="http://schemas.microsoft.com/office/drawing/2014/main" id="{EFA7BB00-3C5C-1C41-A2EB-C5603448AD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2401" y="699717"/>
              <a:ext cx="9753600" cy="41148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151942D-4EAE-8847-BF69-9858A3B2BDA0}"/>
                </a:ext>
              </a:extLst>
            </p:cNvPr>
            <p:cNvSpPr txBox="1"/>
            <p:nvPr/>
          </p:nvSpPr>
          <p:spPr>
            <a:xfrm>
              <a:off x="1422401" y="4814518"/>
              <a:ext cx="9753600" cy="875673"/>
            </a:xfrm>
            <a:prstGeom prst="rect">
              <a:avLst/>
            </a:prstGeom>
            <a:solidFill>
              <a:srgbClr val="4A66A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rPr>
                <a:t>Make your product easier to buy than your competition, or you will find your customers buying from them, not you.</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rPr>
                <a:t>Mark Cuban</a:t>
              </a:r>
            </a:p>
          </p:txBody>
        </p:sp>
      </p:grpSp>
    </p:spTree>
    <p:extLst>
      <p:ext uri="{BB962C8B-B14F-4D97-AF65-F5344CB8AC3E}">
        <p14:creationId xmlns:p14="http://schemas.microsoft.com/office/powerpoint/2010/main" val="40417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6947-3F02-4B41-9EFE-7777137E2847}"/>
              </a:ext>
            </a:extLst>
          </p:cNvPr>
          <p:cNvSpPr>
            <a:spLocks noGrp="1"/>
          </p:cNvSpPr>
          <p:nvPr>
            <p:ph type="title"/>
          </p:nvPr>
        </p:nvSpPr>
        <p:spPr/>
        <p:txBody>
          <a:bodyPr>
            <a:noAutofit/>
          </a:bodyPr>
          <a:lstStyle/>
          <a:p>
            <a:pPr algn="l"/>
            <a:r>
              <a:rPr lang="en-US" sz="3000" b="1" dirty="0"/>
              <a:t>General Trends in Shopping, Buying, &amp; Communication</a:t>
            </a:r>
          </a:p>
        </p:txBody>
      </p:sp>
      <p:sp>
        <p:nvSpPr>
          <p:cNvPr id="3" name="Content Placeholder 2">
            <a:extLst>
              <a:ext uri="{FF2B5EF4-FFF2-40B4-BE49-F238E27FC236}">
                <a16:creationId xmlns:a16="http://schemas.microsoft.com/office/drawing/2014/main" id="{C3577A1A-636E-A245-B3B2-943325C8C696}"/>
              </a:ext>
            </a:extLst>
          </p:cNvPr>
          <p:cNvSpPr>
            <a:spLocks noGrp="1"/>
          </p:cNvSpPr>
          <p:nvPr>
            <p:ph idx="1"/>
          </p:nvPr>
        </p:nvSpPr>
        <p:spPr>
          <a:xfrm>
            <a:off x="592228" y="1331742"/>
            <a:ext cx="10364452" cy="4389120"/>
          </a:xfrm>
        </p:spPr>
        <p:txBody>
          <a:bodyPr>
            <a:noAutofit/>
          </a:bodyPr>
          <a:lstStyle/>
          <a:p>
            <a:r>
              <a:rPr lang="en-US" dirty="0"/>
              <a:t>Shopping</a:t>
            </a:r>
          </a:p>
          <a:p>
            <a:pPr lvl="1">
              <a:buFont typeface="System Font Regular"/>
              <a:buChar char="-"/>
            </a:pPr>
            <a:r>
              <a:rPr lang="en-US" dirty="0"/>
              <a:t>Preference for digital and in person over print</a:t>
            </a:r>
          </a:p>
          <a:p>
            <a:pPr lvl="1">
              <a:buFont typeface="System Font Regular"/>
              <a:buChar char="-"/>
            </a:pPr>
            <a:r>
              <a:rPr lang="en-US" dirty="0"/>
              <a:t>Shift toward search, distributor website, manufacturer website</a:t>
            </a:r>
          </a:p>
          <a:p>
            <a:r>
              <a:rPr lang="en-US" dirty="0"/>
              <a:t>Buying</a:t>
            </a:r>
          </a:p>
          <a:p>
            <a:pPr lvl="1">
              <a:buFont typeface="System Font Regular"/>
              <a:buChar char="-"/>
            </a:pPr>
            <a:r>
              <a:rPr lang="en-US" dirty="0"/>
              <a:t>Strong preference for email, supplier rep by phone, website</a:t>
            </a:r>
          </a:p>
          <a:p>
            <a:pPr lvl="1">
              <a:buFont typeface="System Font Regular"/>
              <a:buChar char="-"/>
            </a:pPr>
            <a:r>
              <a:rPr lang="en-US" dirty="0"/>
              <a:t>Nothing else is even close</a:t>
            </a:r>
          </a:p>
          <a:p>
            <a:pPr lvl="1">
              <a:buFont typeface="System Font Regular"/>
              <a:buChar char="-"/>
            </a:pPr>
            <a:r>
              <a:rPr lang="en-US" dirty="0"/>
              <a:t>Shift toward more email, website, and mobile</a:t>
            </a:r>
          </a:p>
          <a:p>
            <a:r>
              <a:rPr lang="en-US" dirty="0"/>
              <a:t>Communication</a:t>
            </a:r>
          </a:p>
          <a:p>
            <a:pPr lvl="1">
              <a:buFont typeface="System Font Regular"/>
              <a:buChar char="-"/>
            </a:pPr>
            <a:r>
              <a:rPr lang="en-US" dirty="0"/>
              <a:t>Almost 60% will receive email weekly to monthly</a:t>
            </a:r>
          </a:p>
          <a:p>
            <a:pPr lvl="1">
              <a:buFont typeface="System Font Regular"/>
              <a:buChar char="-"/>
            </a:pPr>
            <a:r>
              <a:rPr lang="en-US" dirty="0"/>
              <a:t>Two thirds want a print catalog quarterly to annually</a:t>
            </a:r>
          </a:p>
          <a:p>
            <a:pPr lvl="1">
              <a:buFont typeface="System Font Regular"/>
              <a:buChar char="-"/>
            </a:pPr>
            <a:r>
              <a:rPr lang="en-US" dirty="0"/>
              <a:t>35% either never want a sales rep visit or want one annually</a:t>
            </a:r>
          </a:p>
        </p:txBody>
      </p:sp>
      <p:sp>
        <p:nvSpPr>
          <p:cNvPr id="4" name="Footer Placeholder 3">
            <a:extLst>
              <a:ext uri="{FF2B5EF4-FFF2-40B4-BE49-F238E27FC236}">
                <a16:creationId xmlns:a16="http://schemas.microsoft.com/office/drawing/2014/main" id="{7175005B-786E-E245-BDD0-729832145154}"/>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936581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2CC1-DA24-AA4C-A98D-A6DF8F199430}"/>
              </a:ext>
            </a:extLst>
          </p:cNvPr>
          <p:cNvSpPr>
            <a:spLocks noGrp="1"/>
          </p:cNvSpPr>
          <p:nvPr>
            <p:ph type="title"/>
          </p:nvPr>
        </p:nvSpPr>
        <p:spPr/>
        <p:txBody>
          <a:bodyPr/>
          <a:lstStyle/>
          <a:p>
            <a:pPr algn="l"/>
            <a:r>
              <a:rPr lang="en-US" b="1" dirty="0"/>
              <a:t>Example of a Very Relational Customer Base</a:t>
            </a:r>
          </a:p>
        </p:txBody>
      </p:sp>
      <p:sp>
        <p:nvSpPr>
          <p:cNvPr id="4" name="Footer Placeholder 3">
            <a:extLst>
              <a:ext uri="{FF2B5EF4-FFF2-40B4-BE49-F238E27FC236}">
                <a16:creationId xmlns:a16="http://schemas.microsoft.com/office/drawing/2014/main" id="{72AAA94A-429E-C341-954F-6832D0DF7DE8}"/>
              </a:ext>
            </a:extLst>
          </p:cNvPr>
          <p:cNvSpPr>
            <a:spLocks noGrp="1"/>
          </p:cNvSpPr>
          <p:nvPr>
            <p:ph type="ftr" sz="quarter" idx="11"/>
          </p:nvPr>
        </p:nvSpPr>
        <p:spPr/>
        <p:txBody>
          <a:bodyPr/>
          <a:lstStyle/>
          <a:p>
            <a:r>
              <a:rPr lang="en-US"/>
              <a:t>Copyright 2018 Real Results Marketing, Inc., All rights reserved.</a:t>
            </a:r>
            <a:endParaRPr lang="en-US" dirty="0"/>
          </a:p>
        </p:txBody>
      </p:sp>
      <p:cxnSp>
        <p:nvCxnSpPr>
          <p:cNvPr id="10" name="Straight Connector 9">
            <a:extLst>
              <a:ext uri="{FF2B5EF4-FFF2-40B4-BE49-F238E27FC236}">
                <a16:creationId xmlns:a16="http://schemas.microsoft.com/office/drawing/2014/main" id="{ED244130-31B1-5143-BED4-8B03C975E748}"/>
              </a:ext>
            </a:extLst>
          </p:cNvPr>
          <p:cNvCxnSpPr>
            <a:cxnSpLocks/>
          </p:cNvCxnSpPr>
          <p:nvPr/>
        </p:nvCxnSpPr>
        <p:spPr>
          <a:xfrm flipV="1">
            <a:off x="6024824" y="1949380"/>
            <a:ext cx="0" cy="4049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2F5E7A-59FD-DC42-BA05-B31CDED8CB9F}"/>
              </a:ext>
            </a:extLst>
          </p:cNvPr>
          <p:cNvCxnSpPr/>
          <p:nvPr/>
        </p:nvCxnSpPr>
        <p:spPr>
          <a:xfrm>
            <a:off x="391886" y="2451795"/>
            <a:ext cx="114149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1228D1E-5017-6745-9A52-9F20CC5C5705}"/>
              </a:ext>
            </a:extLst>
          </p:cNvPr>
          <p:cNvGrpSpPr/>
          <p:nvPr/>
        </p:nvGrpSpPr>
        <p:grpSpPr>
          <a:xfrm>
            <a:off x="0" y="1339085"/>
            <a:ext cx="6179736" cy="4549249"/>
            <a:chOff x="0" y="1339085"/>
            <a:chExt cx="6179736" cy="4549249"/>
          </a:xfrm>
        </p:grpSpPr>
        <p:grpSp>
          <p:nvGrpSpPr>
            <p:cNvPr id="24" name="Group 23">
              <a:extLst>
                <a:ext uri="{FF2B5EF4-FFF2-40B4-BE49-F238E27FC236}">
                  <a16:creationId xmlns:a16="http://schemas.microsoft.com/office/drawing/2014/main" id="{3DA305F5-E24E-AE41-8E51-4E7F72F85C87}"/>
                </a:ext>
              </a:extLst>
            </p:cNvPr>
            <p:cNvGrpSpPr/>
            <p:nvPr/>
          </p:nvGrpSpPr>
          <p:grpSpPr>
            <a:xfrm>
              <a:off x="0" y="2071854"/>
              <a:ext cx="6179736" cy="3816480"/>
              <a:chOff x="0" y="2071854"/>
              <a:chExt cx="6179736" cy="3816480"/>
            </a:xfrm>
          </p:grpSpPr>
          <p:graphicFrame>
            <p:nvGraphicFramePr>
              <p:cNvPr id="6" name="Chart 5">
                <a:extLst>
                  <a:ext uri="{FF2B5EF4-FFF2-40B4-BE49-F238E27FC236}">
                    <a16:creationId xmlns:a16="http://schemas.microsoft.com/office/drawing/2014/main" id="{8FB54106-71E0-894F-B338-66C22676B23E}"/>
                  </a:ext>
                </a:extLst>
              </p:cNvPr>
              <p:cNvGraphicFramePr>
                <a:graphicFrameLocks/>
              </p:cNvGraphicFramePr>
              <p:nvPr>
                <p:extLst>
                  <p:ext uri="{D42A27DB-BD31-4B8C-83A1-F6EECF244321}">
                    <p14:modId xmlns:p14="http://schemas.microsoft.com/office/powerpoint/2010/main" val="3768041221"/>
                  </p:ext>
                </p:extLst>
              </p:nvPr>
            </p:nvGraphicFramePr>
            <p:xfrm>
              <a:off x="494044" y="2569866"/>
              <a:ext cx="5530780" cy="331846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7E8A3564-ADA9-B048-A7E2-8970AB9B2F43}"/>
                  </a:ext>
                </a:extLst>
              </p:cNvPr>
              <p:cNvSpPr txBox="1"/>
              <p:nvPr/>
            </p:nvSpPr>
            <p:spPr>
              <a:xfrm>
                <a:off x="0" y="2071854"/>
                <a:ext cx="6179736" cy="353943"/>
              </a:xfrm>
              <a:prstGeom prst="rect">
                <a:avLst/>
              </a:prstGeom>
              <a:noFill/>
            </p:spPr>
            <p:txBody>
              <a:bodyPr wrap="square" rtlCol="0">
                <a:spAutoFit/>
              </a:bodyPr>
              <a:lstStyle/>
              <a:p>
                <a:pPr algn="ctr"/>
                <a:r>
                  <a:rPr lang="en-US" sz="1700" dirty="0"/>
                  <a:t>Shopping Preferences for Relational Customer Base</a:t>
                </a:r>
              </a:p>
            </p:txBody>
          </p:sp>
        </p:grpSp>
        <p:grpSp>
          <p:nvGrpSpPr>
            <p:cNvPr id="23" name="Group 22">
              <a:extLst>
                <a:ext uri="{FF2B5EF4-FFF2-40B4-BE49-F238E27FC236}">
                  <a16:creationId xmlns:a16="http://schemas.microsoft.com/office/drawing/2014/main" id="{758F118C-937A-CD46-BDD6-F05115E93679}"/>
                </a:ext>
              </a:extLst>
            </p:cNvPr>
            <p:cNvGrpSpPr/>
            <p:nvPr/>
          </p:nvGrpSpPr>
          <p:grpSpPr>
            <a:xfrm>
              <a:off x="159966" y="1598064"/>
              <a:ext cx="5196688" cy="3412601"/>
              <a:chOff x="159966" y="1598064"/>
              <a:chExt cx="5196688" cy="3412601"/>
            </a:xfrm>
          </p:grpSpPr>
          <p:sp>
            <p:nvSpPr>
              <p:cNvPr id="16" name="Rectangle 15">
                <a:extLst>
                  <a:ext uri="{FF2B5EF4-FFF2-40B4-BE49-F238E27FC236}">
                    <a16:creationId xmlns:a16="http://schemas.microsoft.com/office/drawing/2014/main" id="{120DBBE0-56BF-8A45-961B-EBF06812D5D7}"/>
                  </a:ext>
                </a:extLst>
              </p:cNvPr>
              <p:cNvSpPr/>
              <p:nvPr/>
            </p:nvSpPr>
            <p:spPr>
              <a:xfrm>
                <a:off x="1865870" y="2650524"/>
                <a:ext cx="3490784" cy="236014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CD543A5-44F9-1041-B807-CC36C35B9DCF}"/>
                  </a:ext>
                </a:extLst>
              </p:cNvPr>
              <p:cNvCxnSpPr/>
              <p:nvPr/>
            </p:nvCxnSpPr>
            <p:spPr>
              <a:xfrm flipH="1">
                <a:off x="166816" y="3181976"/>
                <a:ext cx="16990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26D1CC2-4C41-234B-A92B-94EBD2E6C949}"/>
                  </a:ext>
                </a:extLst>
              </p:cNvPr>
              <p:cNvCxnSpPr>
                <a:cxnSpLocks/>
              </p:cNvCxnSpPr>
              <p:nvPr/>
            </p:nvCxnSpPr>
            <p:spPr>
              <a:xfrm flipV="1">
                <a:off x="160638" y="1600201"/>
                <a:ext cx="0" cy="15754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743C9AD-19A2-014B-A481-7C4EC977749E}"/>
                  </a:ext>
                </a:extLst>
              </p:cNvPr>
              <p:cNvCxnSpPr/>
              <p:nvPr/>
            </p:nvCxnSpPr>
            <p:spPr>
              <a:xfrm>
                <a:off x="159966" y="1598064"/>
                <a:ext cx="46955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395ACAB8-2D3C-3649-BD0B-2A8B1E040CA3}"/>
                </a:ext>
              </a:extLst>
            </p:cNvPr>
            <p:cNvSpPr txBox="1"/>
            <p:nvPr/>
          </p:nvSpPr>
          <p:spPr>
            <a:xfrm>
              <a:off x="636347" y="1339085"/>
              <a:ext cx="5141429" cy="533654"/>
            </a:xfrm>
            <a:prstGeom prst="rect">
              <a:avLst/>
            </a:prstGeom>
            <a:noFill/>
          </p:spPr>
          <p:txBody>
            <a:bodyPr wrap="square" rtlCol="0">
              <a:spAutoFit/>
            </a:bodyPr>
            <a:lstStyle/>
            <a:p>
              <a:pPr marL="119063" indent="-109538"/>
              <a:r>
                <a:rPr lang="en-US" sz="1400" dirty="0">
                  <a:latin typeface="Avenir Roman" panose="02000503020000020003" pitchFamily="2" charset="0"/>
                </a:rPr>
                <a:t>- Shopping has similar emphasis on search, distributor website, CSR, &amp; Distributor Sales Rep</a:t>
              </a:r>
            </a:p>
          </p:txBody>
        </p:sp>
      </p:grpSp>
      <p:grpSp>
        <p:nvGrpSpPr>
          <p:cNvPr id="43" name="Group 42">
            <a:extLst>
              <a:ext uri="{FF2B5EF4-FFF2-40B4-BE49-F238E27FC236}">
                <a16:creationId xmlns:a16="http://schemas.microsoft.com/office/drawing/2014/main" id="{E3014D58-B405-DE43-BA1D-4109158717E1}"/>
              </a:ext>
            </a:extLst>
          </p:cNvPr>
          <p:cNvGrpSpPr/>
          <p:nvPr/>
        </p:nvGrpSpPr>
        <p:grpSpPr>
          <a:xfrm>
            <a:off x="6024824" y="1344302"/>
            <a:ext cx="5949587" cy="4544032"/>
            <a:chOff x="6024824" y="1344302"/>
            <a:chExt cx="5949587" cy="4544032"/>
          </a:xfrm>
        </p:grpSpPr>
        <p:cxnSp>
          <p:nvCxnSpPr>
            <p:cNvPr id="31" name="Straight Connector 30">
              <a:extLst>
                <a:ext uri="{FF2B5EF4-FFF2-40B4-BE49-F238E27FC236}">
                  <a16:creationId xmlns:a16="http://schemas.microsoft.com/office/drawing/2014/main" id="{22699066-424C-234E-9FE4-0D8CC3A650F9}"/>
                </a:ext>
              </a:extLst>
            </p:cNvPr>
            <p:cNvCxnSpPr>
              <a:cxnSpLocks/>
            </p:cNvCxnSpPr>
            <p:nvPr/>
          </p:nvCxnSpPr>
          <p:spPr>
            <a:xfrm flipH="1">
              <a:off x="10930275" y="3012829"/>
              <a:ext cx="10373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C2D53C75-BABC-EC47-B96B-8ED35EA8C421}"/>
                </a:ext>
              </a:extLst>
            </p:cNvPr>
            <p:cNvGrpSpPr/>
            <p:nvPr/>
          </p:nvGrpSpPr>
          <p:grpSpPr>
            <a:xfrm>
              <a:off x="6024824" y="1344302"/>
              <a:ext cx="5949587" cy="4544032"/>
              <a:chOff x="6024824" y="1344302"/>
              <a:chExt cx="5949587" cy="4544032"/>
            </a:xfrm>
          </p:grpSpPr>
          <p:grpSp>
            <p:nvGrpSpPr>
              <p:cNvPr id="40" name="Group 39">
                <a:extLst>
                  <a:ext uri="{FF2B5EF4-FFF2-40B4-BE49-F238E27FC236}">
                    <a16:creationId xmlns:a16="http://schemas.microsoft.com/office/drawing/2014/main" id="{02CFE760-7E2B-8C4C-9A2B-77502E3421DD}"/>
                  </a:ext>
                </a:extLst>
              </p:cNvPr>
              <p:cNvGrpSpPr/>
              <p:nvPr/>
            </p:nvGrpSpPr>
            <p:grpSpPr>
              <a:xfrm>
                <a:off x="6024824" y="1344302"/>
                <a:ext cx="5942763" cy="4544032"/>
                <a:chOff x="6024824" y="1344302"/>
                <a:chExt cx="5942763" cy="4544032"/>
              </a:xfrm>
            </p:grpSpPr>
            <p:grpSp>
              <p:nvGrpSpPr>
                <p:cNvPr id="25" name="Group 24">
                  <a:extLst>
                    <a:ext uri="{FF2B5EF4-FFF2-40B4-BE49-F238E27FC236}">
                      <a16:creationId xmlns:a16="http://schemas.microsoft.com/office/drawing/2014/main" id="{FF1855FD-D60D-A940-AF6C-EF3B75DA309E}"/>
                    </a:ext>
                  </a:extLst>
                </p:cNvPr>
                <p:cNvGrpSpPr/>
                <p:nvPr/>
              </p:nvGrpSpPr>
              <p:grpSpPr>
                <a:xfrm>
                  <a:off x="6024824" y="2071853"/>
                  <a:ext cx="5942763" cy="3816481"/>
                  <a:chOff x="6024824" y="2071853"/>
                  <a:chExt cx="5942763" cy="3816481"/>
                </a:xfrm>
              </p:grpSpPr>
              <p:graphicFrame>
                <p:nvGraphicFramePr>
                  <p:cNvPr id="8" name="Chart 7">
                    <a:extLst>
                      <a:ext uri="{FF2B5EF4-FFF2-40B4-BE49-F238E27FC236}">
                        <a16:creationId xmlns:a16="http://schemas.microsoft.com/office/drawing/2014/main" id="{F7FA28FF-9C38-6C4D-BA2F-BD4513CB8903}"/>
                      </a:ext>
                    </a:extLst>
                  </p:cNvPr>
                  <p:cNvGraphicFramePr>
                    <a:graphicFrameLocks/>
                  </p:cNvGraphicFramePr>
                  <p:nvPr>
                    <p:extLst>
                      <p:ext uri="{D42A27DB-BD31-4B8C-83A1-F6EECF244321}">
                        <p14:modId xmlns:p14="http://schemas.microsoft.com/office/powerpoint/2010/main" val="2463933758"/>
                      </p:ext>
                    </p:extLst>
                  </p:nvPr>
                </p:nvGraphicFramePr>
                <p:xfrm>
                  <a:off x="6024824" y="2569866"/>
                  <a:ext cx="5697412" cy="331846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5194DD0-7762-A848-96CA-8DBE0835E389}"/>
                      </a:ext>
                    </a:extLst>
                  </p:cNvPr>
                  <p:cNvSpPr txBox="1"/>
                  <p:nvPr/>
                </p:nvSpPr>
                <p:spPr>
                  <a:xfrm>
                    <a:off x="6024824" y="2071853"/>
                    <a:ext cx="5942763" cy="353943"/>
                  </a:xfrm>
                  <a:prstGeom prst="rect">
                    <a:avLst/>
                  </a:prstGeom>
                  <a:noFill/>
                </p:spPr>
                <p:txBody>
                  <a:bodyPr wrap="square" rtlCol="0">
                    <a:spAutoFit/>
                  </a:bodyPr>
                  <a:lstStyle/>
                  <a:p>
                    <a:pPr algn="ctr"/>
                    <a:r>
                      <a:rPr lang="en-US" sz="1700" dirty="0"/>
                      <a:t>Buying Preferences for Relational Customer Base</a:t>
                    </a:r>
                  </a:p>
                </p:txBody>
              </p:sp>
            </p:grpSp>
            <p:sp>
              <p:nvSpPr>
                <p:cNvPr id="27" name="TextBox 26">
                  <a:extLst>
                    <a:ext uri="{FF2B5EF4-FFF2-40B4-BE49-F238E27FC236}">
                      <a16:creationId xmlns:a16="http://schemas.microsoft.com/office/drawing/2014/main" id="{9E624813-7F38-1A4A-B380-EBC2D8C3CEB5}"/>
                    </a:ext>
                  </a:extLst>
                </p:cNvPr>
                <p:cNvSpPr txBox="1"/>
                <p:nvPr/>
              </p:nvSpPr>
              <p:spPr>
                <a:xfrm>
                  <a:off x="6262461" y="1344302"/>
                  <a:ext cx="5459775" cy="523220"/>
                </a:xfrm>
                <a:prstGeom prst="rect">
                  <a:avLst/>
                </a:prstGeom>
                <a:noFill/>
              </p:spPr>
              <p:txBody>
                <a:bodyPr wrap="square" rtlCol="0">
                  <a:spAutoFit/>
                </a:bodyPr>
                <a:lstStyle/>
                <a:p>
                  <a:pPr algn="r"/>
                  <a:r>
                    <a:rPr lang="en-US" sz="1400" dirty="0">
                      <a:latin typeface="Avenir Roman" panose="02000503020000020003" pitchFamily="2" charset="0"/>
                    </a:rPr>
                    <a:t> - Purchasing is done with </a:t>
                  </a:r>
                  <a:r>
                    <a:rPr lang="en-US" sz="1400" b="1" u="sng" dirty="0">
                      <a:solidFill>
                        <a:srgbClr val="FF0000"/>
                      </a:solidFill>
                      <a:latin typeface="Avenir Roman" panose="02000503020000020003" pitchFamily="2" charset="0"/>
                    </a:rPr>
                    <a:t>people</a:t>
                  </a:r>
                </a:p>
                <a:p>
                  <a:pPr algn="r"/>
                  <a:r>
                    <a:rPr lang="en-US" sz="1400" dirty="0">
                      <a:latin typeface="Avenir Roman" panose="02000503020000020003" pitchFamily="2" charset="0"/>
                    </a:rPr>
                    <a:t>- Significantly decreased emphasis on email and e-commerce</a:t>
                  </a:r>
                </a:p>
              </p:txBody>
            </p:sp>
          </p:grpSp>
          <p:grpSp>
            <p:nvGrpSpPr>
              <p:cNvPr id="41" name="Group 40">
                <a:extLst>
                  <a:ext uri="{FF2B5EF4-FFF2-40B4-BE49-F238E27FC236}">
                    <a16:creationId xmlns:a16="http://schemas.microsoft.com/office/drawing/2014/main" id="{79346914-CC6E-9241-8A74-60086D5DDC58}"/>
                  </a:ext>
                </a:extLst>
              </p:cNvPr>
              <p:cNvGrpSpPr/>
              <p:nvPr/>
            </p:nvGrpSpPr>
            <p:grpSpPr>
              <a:xfrm>
                <a:off x="7425732" y="1600201"/>
                <a:ext cx="4548679" cy="3425650"/>
                <a:chOff x="7425732" y="1600201"/>
                <a:chExt cx="4548679" cy="3425650"/>
              </a:xfrm>
            </p:grpSpPr>
            <p:sp>
              <p:nvSpPr>
                <p:cNvPr id="28" name="Rectangle 27">
                  <a:extLst>
                    <a:ext uri="{FF2B5EF4-FFF2-40B4-BE49-F238E27FC236}">
                      <a16:creationId xmlns:a16="http://schemas.microsoft.com/office/drawing/2014/main" id="{CEA36D35-CEFA-ED4F-87A2-5889A15C3333}"/>
                    </a:ext>
                  </a:extLst>
                </p:cNvPr>
                <p:cNvSpPr/>
                <p:nvPr/>
              </p:nvSpPr>
              <p:spPr>
                <a:xfrm>
                  <a:off x="7425732" y="2723102"/>
                  <a:ext cx="3506875" cy="5828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1BD373B-C873-E241-8290-B153D4AECAAD}"/>
                    </a:ext>
                  </a:extLst>
                </p:cNvPr>
                <p:cNvSpPr/>
                <p:nvPr/>
              </p:nvSpPr>
              <p:spPr>
                <a:xfrm>
                  <a:off x="7428541" y="3305907"/>
                  <a:ext cx="1996813" cy="5828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9EEF7F5-C71D-7246-8379-F9ECE7B16C13}"/>
                    </a:ext>
                  </a:extLst>
                </p:cNvPr>
                <p:cNvSpPr/>
                <p:nvPr/>
              </p:nvSpPr>
              <p:spPr>
                <a:xfrm>
                  <a:off x="7430217" y="4443046"/>
                  <a:ext cx="1542962" cy="5828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6E66AF7-5634-D34A-988A-FF742C26742D}"/>
                    </a:ext>
                  </a:extLst>
                </p:cNvPr>
                <p:cNvCxnSpPr>
                  <a:cxnSpLocks/>
                </p:cNvCxnSpPr>
                <p:nvPr/>
              </p:nvCxnSpPr>
              <p:spPr>
                <a:xfrm flipV="1">
                  <a:off x="11974411" y="1600201"/>
                  <a:ext cx="0" cy="14201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245C32-D222-364C-82B9-B41026C2642A}"/>
                    </a:ext>
                  </a:extLst>
                </p:cNvPr>
                <p:cNvCxnSpPr>
                  <a:cxnSpLocks/>
                </p:cNvCxnSpPr>
                <p:nvPr/>
              </p:nvCxnSpPr>
              <p:spPr>
                <a:xfrm flipH="1">
                  <a:off x="11672888" y="1603416"/>
                  <a:ext cx="29946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919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2CC1-DA24-AA4C-A98D-A6DF8F199430}"/>
              </a:ext>
            </a:extLst>
          </p:cNvPr>
          <p:cNvSpPr>
            <a:spLocks noGrp="1"/>
          </p:cNvSpPr>
          <p:nvPr>
            <p:ph type="title"/>
          </p:nvPr>
        </p:nvSpPr>
        <p:spPr/>
        <p:txBody>
          <a:bodyPr/>
          <a:lstStyle/>
          <a:p>
            <a:pPr algn="l"/>
            <a:r>
              <a:rPr lang="en-US" b="1" dirty="0"/>
              <a:t>Example of a Very Transactional Customer Base</a:t>
            </a:r>
          </a:p>
        </p:txBody>
      </p:sp>
      <p:sp>
        <p:nvSpPr>
          <p:cNvPr id="4" name="Footer Placeholder 3">
            <a:extLst>
              <a:ext uri="{FF2B5EF4-FFF2-40B4-BE49-F238E27FC236}">
                <a16:creationId xmlns:a16="http://schemas.microsoft.com/office/drawing/2014/main" id="{72AAA94A-429E-C341-954F-6832D0DF7DE8}"/>
              </a:ext>
            </a:extLst>
          </p:cNvPr>
          <p:cNvSpPr>
            <a:spLocks noGrp="1"/>
          </p:cNvSpPr>
          <p:nvPr>
            <p:ph type="ftr" sz="quarter" idx="11"/>
          </p:nvPr>
        </p:nvSpPr>
        <p:spPr/>
        <p:txBody>
          <a:bodyPr/>
          <a:lstStyle/>
          <a:p>
            <a:r>
              <a:rPr lang="en-US"/>
              <a:t>Copyright 2018 Real Results Marketing, Inc., All rights reserved.</a:t>
            </a:r>
            <a:endParaRPr lang="en-US" dirty="0"/>
          </a:p>
        </p:txBody>
      </p:sp>
      <p:cxnSp>
        <p:nvCxnSpPr>
          <p:cNvPr id="10" name="Straight Connector 9">
            <a:extLst>
              <a:ext uri="{FF2B5EF4-FFF2-40B4-BE49-F238E27FC236}">
                <a16:creationId xmlns:a16="http://schemas.microsoft.com/office/drawing/2014/main" id="{ED244130-31B1-5143-BED4-8B03C975E748}"/>
              </a:ext>
            </a:extLst>
          </p:cNvPr>
          <p:cNvCxnSpPr>
            <a:cxnSpLocks/>
          </p:cNvCxnSpPr>
          <p:nvPr/>
        </p:nvCxnSpPr>
        <p:spPr>
          <a:xfrm flipV="1">
            <a:off x="6024824" y="1949380"/>
            <a:ext cx="0" cy="4049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D2F5E7A-59FD-DC42-BA05-B31CDED8CB9F}"/>
              </a:ext>
            </a:extLst>
          </p:cNvPr>
          <p:cNvCxnSpPr/>
          <p:nvPr/>
        </p:nvCxnSpPr>
        <p:spPr>
          <a:xfrm>
            <a:off x="391886" y="2451795"/>
            <a:ext cx="114149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87B969EE-4EF2-1747-85BD-2BA999F53453}"/>
              </a:ext>
            </a:extLst>
          </p:cNvPr>
          <p:cNvGrpSpPr/>
          <p:nvPr/>
        </p:nvGrpSpPr>
        <p:grpSpPr>
          <a:xfrm>
            <a:off x="-83736" y="1440568"/>
            <a:ext cx="6179736" cy="4456020"/>
            <a:chOff x="-83736" y="1440568"/>
            <a:chExt cx="6179736" cy="4456020"/>
          </a:xfrm>
        </p:grpSpPr>
        <p:graphicFrame>
          <p:nvGraphicFramePr>
            <p:cNvPr id="35" name="Chart 34">
              <a:extLst>
                <a:ext uri="{FF2B5EF4-FFF2-40B4-BE49-F238E27FC236}">
                  <a16:creationId xmlns:a16="http://schemas.microsoft.com/office/drawing/2014/main" id="{CDC0CECC-D460-C641-8205-E79EFEFB36A0}"/>
                </a:ext>
              </a:extLst>
            </p:cNvPr>
            <p:cNvGraphicFramePr>
              <a:graphicFrameLocks/>
            </p:cNvGraphicFramePr>
            <p:nvPr>
              <p:extLst>
                <p:ext uri="{D42A27DB-BD31-4B8C-83A1-F6EECF244321}">
                  <p14:modId xmlns:p14="http://schemas.microsoft.com/office/powerpoint/2010/main" val="5181393"/>
                </p:ext>
              </p:extLst>
            </p:nvPr>
          </p:nvGraphicFramePr>
          <p:xfrm>
            <a:off x="391886" y="2554074"/>
            <a:ext cx="5570857" cy="3342514"/>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9ED80E63-7D6A-F542-BB67-2B91FC4BFD4B}"/>
                </a:ext>
              </a:extLst>
            </p:cNvPr>
            <p:cNvSpPr txBox="1"/>
            <p:nvPr/>
          </p:nvSpPr>
          <p:spPr>
            <a:xfrm>
              <a:off x="-83736" y="2097763"/>
              <a:ext cx="6179736" cy="353943"/>
            </a:xfrm>
            <a:prstGeom prst="rect">
              <a:avLst/>
            </a:prstGeom>
            <a:noFill/>
          </p:spPr>
          <p:txBody>
            <a:bodyPr wrap="square" rtlCol="0">
              <a:spAutoFit/>
            </a:bodyPr>
            <a:lstStyle/>
            <a:p>
              <a:pPr algn="ctr"/>
              <a:r>
                <a:rPr lang="en-US" sz="1700" dirty="0"/>
                <a:t>Shopping Preferences for Transactional Customer Base</a:t>
              </a:r>
            </a:p>
          </p:txBody>
        </p:sp>
        <p:cxnSp>
          <p:nvCxnSpPr>
            <p:cNvPr id="46" name="Straight Connector 45">
              <a:extLst>
                <a:ext uri="{FF2B5EF4-FFF2-40B4-BE49-F238E27FC236}">
                  <a16:creationId xmlns:a16="http://schemas.microsoft.com/office/drawing/2014/main" id="{ED37B19D-7F79-D540-98D3-999ADD85E01D}"/>
                </a:ext>
              </a:extLst>
            </p:cNvPr>
            <p:cNvCxnSpPr>
              <a:cxnSpLocks/>
            </p:cNvCxnSpPr>
            <p:nvPr/>
          </p:nvCxnSpPr>
          <p:spPr>
            <a:xfrm flipH="1">
              <a:off x="159966" y="3282460"/>
              <a:ext cx="16255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1153E0-2599-7341-A3F8-BF072B36CD69}"/>
                </a:ext>
              </a:extLst>
            </p:cNvPr>
            <p:cNvCxnSpPr>
              <a:cxnSpLocks/>
            </p:cNvCxnSpPr>
            <p:nvPr/>
          </p:nvCxnSpPr>
          <p:spPr>
            <a:xfrm flipV="1">
              <a:off x="160638" y="1600202"/>
              <a:ext cx="0" cy="16822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08E5844-59F9-0241-88EF-011C292084BA}"/>
                </a:ext>
              </a:extLst>
            </p:cNvPr>
            <p:cNvCxnSpPr/>
            <p:nvPr/>
          </p:nvCxnSpPr>
          <p:spPr>
            <a:xfrm>
              <a:off x="159966" y="1598064"/>
              <a:ext cx="46955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DD8FD04-730D-6646-A0DC-75286718DD8F}"/>
                </a:ext>
              </a:extLst>
            </p:cNvPr>
            <p:cNvSpPr/>
            <p:nvPr/>
          </p:nvSpPr>
          <p:spPr>
            <a:xfrm>
              <a:off x="1785483" y="2720862"/>
              <a:ext cx="3490784" cy="1720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1847B59-4830-B044-BA27-E76B6F76D9D4}"/>
                </a:ext>
              </a:extLst>
            </p:cNvPr>
            <p:cNvSpPr txBox="1"/>
            <p:nvPr/>
          </p:nvSpPr>
          <p:spPr>
            <a:xfrm>
              <a:off x="629523" y="1440568"/>
              <a:ext cx="5141429" cy="307777"/>
            </a:xfrm>
            <a:prstGeom prst="rect">
              <a:avLst/>
            </a:prstGeom>
            <a:noFill/>
          </p:spPr>
          <p:txBody>
            <a:bodyPr wrap="square" rtlCol="0">
              <a:spAutoFit/>
            </a:bodyPr>
            <a:lstStyle/>
            <a:p>
              <a:pPr marL="119063" indent="-109538"/>
              <a:r>
                <a:rPr lang="en-US" sz="1400" dirty="0">
                  <a:latin typeface="Avenir Roman" panose="02000503020000020003" pitchFamily="2" charset="0"/>
                </a:rPr>
                <a:t>- Huge emphasis on </a:t>
              </a:r>
              <a:r>
                <a:rPr lang="en-US" sz="1400" b="1" dirty="0">
                  <a:solidFill>
                    <a:srgbClr val="C00000"/>
                  </a:solidFill>
                  <a:latin typeface="Avenir Roman" panose="02000503020000020003" pitchFamily="2" charset="0"/>
                </a:rPr>
                <a:t>digital </a:t>
              </a:r>
              <a:r>
                <a:rPr lang="en-US" sz="1400" dirty="0">
                  <a:latin typeface="Avenir Roman" panose="02000503020000020003" pitchFamily="2" charset="0"/>
                </a:rPr>
                <a:t>shopping: search websites</a:t>
              </a:r>
            </a:p>
          </p:txBody>
        </p:sp>
      </p:grpSp>
      <p:grpSp>
        <p:nvGrpSpPr>
          <p:cNvPr id="57" name="Group 56">
            <a:extLst>
              <a:ext uri="{FF2B5EF4-FFF2-40B4-BE49-F238E27FC236}">
                <a16:creationId xmlns:a16="http://schemas.microsoft.com/office/drawing/2014/main" id="{942063B9-D337-5F46-829D-CE07D2E188EC}"/>
              </a:ext>
            </a:extLst>
          </p:cNvPr>
          <p:cNvGrpSpPr/>
          <p:nvPr/>
        </p:nvGrpSpPr>
        <p:grpSpPr>
          <a:xfrm>
            <a:off x="6024824" y="1458036"/>
            <a:ext cx="5962860" cy="4438552"/>
            <a:chOff x="6024824" y="1458036"/>
            <a:chExt cx="5962860" cy="4438552"/>
          </a:xfrm>
        </p:grpSpPr>
        <p:grpSp>
          <p:nvGrpSpPr>
            <p:cNvPr id="19" name="Group 18">
              <a:extLst>
                <a:ext uri="{FF2B5EF4-FFF2-40B4-BE49-F238E27FC236}">
                  <a16:creationId xmlns:a16="http://schemas.microsoft.com/office/drawing/2014/main" id="{E0D4A51D-BC52-2F48-95C7-1944E9CF0A09}"/>
                </a:ext>
              </a:extLst>
            </p:cNvPr>
            <p:cNvGrpSpPr/>
            <p:nvPr/>
          </p:nvGrpSpPr>
          <p:grpSpPr>
            <a:xfrm>
              <a:off x="6024824" y="1458036"/>
              <a:ext cx="5962860" cy="4438552"/>
              <a:chOff x="6024824" y="1458036"/>
              <a:chExt cx="5962860" cy="4438552"/>
            </a:xfrm>
          </p:grpSpPr>
          <p:graphicFrame>
            <p:nvGraphicFramePr>
              <p:cNvPr id="38" name="Chart 37">
                <a:extLst>
                  <a:ext uri="{FF2B5EF4-FFF2-40B4-BE49-F238E27FC236}">
                    <a16:creationId xmlns:a16="http://schemas.microsoft.com/office/drawing/2014/main" id="{881163BF-5CF4-B64B-8F49-6D2BCAD6061F}"/>
                  </a:ext>
                </a:extLst>
              </p:cNvPr>
              <p:cNvGraphicFramePr>
                <a:graphicFrameLocks/>
              </p:cNvGraphicFramePr>
              <p:nvPr>
                <p:extLst>
                  <p:ext uri="{D42A27DB-BD31-4B8C-83A1-F6EECF244321}">
                    <p14:modId xmlns:p14="http://schemas.microsoft.com/office/powerpoint/2010/main" val="2272274973"/>
                  </p:ext>
                </p:extLst>
              </p:nvPr>
            </p:nvGraphicFramePr>
            <p:xfrm>
              <a:off x="6024824" y="2554074"/>
              <a:ext cx="5570857" cy="3342514"/>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a:extLst>
                  <a:ext uri="{FF2B5EF4-FFF2-40B4-BE49-F238E27FC236}">
                    <a16:creationId xmlns:a16="http://schemas.microsoft.com/office/drawing/2014/main" id="{111A7EDF-3959-BC46-90B1-A3821C6360EC}"/>
                  </a:ext>
                </a:extLst>
              </p:cNvPr>
              <p:cNvSpPr txBox="1"/>
              <p:nvPr/>
            </p:nvSpPr>
            <p:spPr>
              <a:xfrm>
                <a:off x="6024824" y="2071853"/>
                <a:ext cx="5942763" cy="353943"/>
              </a:xfrm>
              <a:prstGeom prst="rect">
                <a:avLst/>
              </a:prstGeom>
              <a:noFill/>
            </p:spPr>
            <p:txBody>
              <a:bodyPr wrap="square" rtlCol="0">
                <a:spAutoFit/>
              </a:bodyPr>
              <a:lstStyle/>
              <a:p>
                <a:pPr algn="ctr"/>
                <a:r>
                  <a:rPr lang="en-US" sz="1700" dirty="0"/>
                  <a:t>Buying Preferences for Transactional Customer Base</a:t>
                </a:r>
              </a:p>
            </p:txBody>
          </p:sp>
          <p:sp>
            <p:nvSpPr>
              <p:cNvPr id="52" name="TextBox 51">
                <a:extLst>
                  <a:ext uri="{FF2B5EF4-FFF2-40B4-BE49-F238E27FC236}">
                    <a16:creationId xmlns:a16="http://schemas.microsoft.com/office/drawing/2014/main" id="{77B597FD-8BBE-2A4F-8CD4-1AC726F753B6}"/>
                  </a:ext>
                </a:extLst>
              </p:cNvPr>
              <p:cNvSpPr txBox="1"/>
              <p:nvPr/>
            </p:nvSpPr>
            <p:spPr>
              <a:xfrm>
                <a:off x="6309240" y="1458036"/>
                <a:ext cx="5416061" cy="307777"/>
              </a:xfrm>
              <a:prstGeom prst="rect">
                <a:avLst/>
              </a:prstGeom>
              <a:noFill/>
            </p:spPr>
            <p:txBody>
              <a:bodyPr wrap="square" rtlCol="0">
                <a:spAutoFit/>
              </a:bodyPr>
              <a:lstStyle/>
              <a:p>
                <a:pPr marL="119063" indent="-109538" algn="r"/>
                <a:r>
                  <a:rPr lang="en-US" sz="1400" dirty="0">
                    <a:latin typeface="Avenir Roman" panose="02000503020000020003" pitchFamily="2" charset="0"/>
                  </a:rPr>
                  <a:t>- Huge emphasis on </a:t>
                </a:r>
                <a:r>
                  <a:rPr lang="en-US" sz="1400" b="1" dirty="0">
                    <a:solidFill>
                      <a:srgbClr val="C00000"/>
                    </a:solidFill>
                    <a:latin typeface="Avenir Roman" panose="02000503020000020003" pitchFamily="2" charset="0"/>
                  </a:rPr>
                  <a:t>digital/electronic </a:t>
                </a:r>
                <a:r>
                  <a:rPr lang="en-US" sz="1400" dirty="0">
                    <a:latin typeface="Avenir Roman" panose="02000503020000020003" pitchFamily="2" charset="0"/>
                  </a:rPr>
                  <a:t>buying: email &amp; website</a:t>
                </a:r>
              </a:p>
            </p:txBody>
          </p:sp>
          <p:sp>
            <p:nvSpPr>
              <p:cNvPr id="53" name="Rectangle 52">
                <a:extLst>
                  <a:ext uri="{FF2B5EF4-FFF2-40B4-BE49-F238E27FC236}">
                    <a16:creationId xmlns:a16="http://schemas.microsoft.com/office/drawing/2014/main" id="{EEE7A65F-5370-AC48-800B-3396FEE724FE}"/>
                  </a:ext>
                </a:extLst>
              </p:cNvPr>
              <p:cNvSpPr/>
              <p:nvPr/>
            </p:nvSpPr>
            <p:spPr>
              <a:xfrm>
                <a:off x="6955209" y="2711865"/>
                <a:ext cx="4208509" cy="17205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9798EF41-2CCD-2A4C-AC61-AC4C1BF20157}"/>
                  </a:ext>
                </a:extLst>
              </p:cNvPr>
              <p:cNvCxnSpPr>
                <a:cxnSpLocks/>
              </p:cNvCxnSpPr>
              <p:nvPr/>
            </p:nvCxnSpPr>
            <p:spPr>
              <a:xfrm flipH="1">
                <a:off x="11163719" y="3280784"/>
                <a:ext cx="80386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F087EA4-6451-EF4D-A927-31B599C00151}"/>
                  </a:ext>
                </a:extLst>
              </p:cNvPr>
              <p:cNvCxnSpPr>
                <a:cxnSpLocks/>
              </p:cNvCxnSpPr>
              <p:nvPr/>
            </p:nvCxnSpPr>
            <p:spPr>
              <a:xfrm flipV="1">
                <a:off x="11979174" y="1611925"/>
                <a:ext cx="0" cy="168225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B278D75-5164-DF44-B423-61B886166241}"/>
                  </a:ext>
                </a:extLst>
              </p:cNvPr>
              <p:cNvCxnSpPr>
                <a:cxnSpLocks/>
              </p:cNvCxnSpPr>
              <p:nvPr/>
            </p:nvCxnSpPr>
            <p:spPr>
              <a:xfrm flipH="1" flipV="1">
                <a:off x="11716381" y="1622460"/>
                <a:ext cx="271303"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ight Brace 20">
              <a:extLst>
                <a:ext uri="{FF2B5EF4-FFF2-40B4-BE49-F238E27FC236}">
                  <a16:creationId xmlns:a16="http://schemas.microsoft.com/office/drawing/2014/main" id="{111DC044-587B-8347-8022-31F601883900}"/>
                </a:ext>
              </a:extLst>
            </p:cNvPr>
            <p:cNvSpPr/>
            <p:nvPr/>
          </p:nvSpPr>
          <p:spPr>
            <a:xfrm>
              <a:off x="7727182" y="4602145"/>
              <a:ext cx="291403" cy="88425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a:extLst>
                <a:ext uri="{FF2B5EF4-FFF2-40B4-BE49-F238E27FC236}">
                  <a16:creationId xmlns:a16="http://schemas.microsoft.com/office/drawing/2014/main" id="{DFE63108-B050-FF44-AE74-805E01B9931F}"/>
                </a:ext>
              </a:extLst>
            </p:cNvPr>
            <p:cNvSpPr txBox="1"/>
            <p:nvPr/>
          </p:nvSpPr>
          <p:spPr>
            <a:xfrm>
              <a:off x="7968169" y="4913829"/>
              <a:ext cx="3195550" cy="307777"/>
            </a:xfrm>
            <a:prstGeom prst="rect">
              <a:avLst/>
            </a:prstGeom>
            <a:noFill/>
          </p:spPr>
          <p:txBody>
            <a:bodyPr wrap="square" rtlCol="0">
              <a:spAutoFit/>
            </a:bodyPr>
            <a:lstStyle/>
            <a:p>
              <a:pPr marL="119063" indent="-109538"/>
              <a:r>
                <a:rPr lang="en-US" sz="1400" dirty="0">
                  <a:latin typeface="Avenir Roman" panose="02000503020000020003" pitchFamily="2" charset="0"/>
                </a:rPr>
                <a:t>Aversion to in-person interactions</a:t>
              </a:r>
            </a:p>
          </p:txBody>
        </p:sp>
      </p:grpSp>
    </p:spTree>
    <p:extLst>
      <p:ext uri="{BB962C8B-B14F-4D97-AF65-F5344CB8AC3E}">
        <p14:creationId xmlns:p14="http://schemas.microsoft.com/office/powerpoint/2010/main" val="321317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DB50A6-AA66-3541-8323-FAF543C9ABFA}"/>
              </a:ext>
            </a:extLst>
          </p:cNvPr>
          <p:cNvSpPr/>
          <p:nvPr/>
        </p:nvSpPr>
        <p:spPr>
          <a:xfrm>
            <a:off x="0" y="0"/>
            <a:ext cx="12192000" cy="6858000"/>
          </a:xfrm>
          <a:prstGeom prst="rect">
            <a:avLst/>
          </a:prstGeom>
          <a:gradFill flip="none" rotWithShape="1">
            <a:gsLst>
              <a:gs pos="0">
                <a:srgbClr val="C00000">
                  <a:lumMod val="89000"/>
                </a:srgbClr>
              </a:gs>
              <a:gs pos="23000">
                <a:srgbClr val="C00000">
                  <a:lumMod val="89000"/>
                </a:srgbClr>
              </a:gs>
              <a:gs pos="69000">
                <a:srgbClr val="C00000">
                  <a:lumMod val="75000"/>
                </a:srgbClr>
              </a:gs>
              <a:gs pos="96000">
                <a:srgbClr val="C00000">
                  <a:lumMod val="7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90E46A-A1DB-9745-B624-14273CEE54F3}"/>
              </a:ext>
            </a:extLst>
          </p:cNvPr>
          <p:cNvSpPr txBox="1"/>
          <p:nvPr/>
        </p:nvSpPr>
        <p:spPr>
          <a:xfrm>
            <a:off x="2039815" y="2491991"/>
            <a:ext cx="8299939" cy="3877985"/>
          </a:xfrm>
          <a:prstGeom prst="rect">
            <a:avLst/>
          </a:prstGeom>
          <a:noFill/>
        </p:spPr>
        <p:txBody>
          <a:bodyPr wrap="square" rtlCol="0">
            <a:spAutoFit/>
          </a:bodyPr>
          <a:lstStyle/>
          <a:p>
            <a:pPr algn="ctr"/>
            <a:r>
              <a:rPr lang="en-US" sz="9600" b="1" dirty="0">
                <a:solidFill>
                  <a:schemeClr val="bg1"/>
                </a:solidFill>
                <a:effectLst>
                  <a:outerShdw blurRad="50800" dist="38100" dir="2700000" algn="tl" rotWithShape="0">
                    <a:prstClr val="black">
                      <a:alpha val="40000"/>
                    </a:prstClr>
                  </a:outerShdw>
                </a:effectLst>
                <a:latin typeface="Avenir Black" panose="02000503020000020003" pitchFamily="2" charset="0"/>
              </a:rPr>
              <a:t>KEEP CALM</a:t>
            </a:r>
          </a:p>
          <a:p>
            <a:pPr algn="ctr"/>
            <a:endParaRPr lang="en-US" b="1" dirty="0">
              <a:solidFill>
                <a:schemeClr val="bg1"/>
              </a:solidFill>
              <a:effectLst>
                <a:outerShdw blurRad="50800" dist="38100" dir="2700000" algn="tl" rotWithShape="0">
                  <a:prstClr val="black">
                    <a:alpha val="40000"/>
                  </a:prstClr>
                </a:outerShdw>
              </a:effectLst>
              <a:latin typeface="Avenir Black" panose="02000503020000020003" pitchFamily="2" charset="0"/>
            </a:endParaRPr>
          </a:p>
          <a:p>
            <a:pPr algn="ctr"/>
            <a:endParaRPr lang="en-US" sz="3600" b="1" dirty="0">
              <a:solidFill>
                <a:schemeClr val="bg1"/>
              </a:solidFill>
              <a:effectLst>
                <a:outerShdw blurRad="50800" dist="38100" dir="2700000" algn="tl" rotWithShape="0">
                  <a:prstClr val="black">
                    <a:alpha val="40000"/>
                  </a:prstClr>
                </a:outerShdw>
              </a:effectLst>
              <a:latin typeface="Avenir Black" panose="02000503020000020003" pitchFamily="2" charset="0"/>
            </a:endParaRPr>
          </a:p>
          <a:p>
            <a:pPr algn="ctr"/>
            <a:r>
              <a:rPr lang="en-US" sz="4800" b="1" dirty="0">
                <a:solidFill>
                  <a:schemeClr val="bg1"/>
                </a:solidFill>
                <a:effectLst>
                  <a:outerShdw blurRad="50800" dist="38100" dir="2700000" algn="tl" rotWithShape="0">
                    <a:prstClr val="black">
                      <a:alpha val="40000"/>
                    </a:prstClr>
                  </a:outerShdw>
                </a:effectLst>
                <a:latin typeface="Avenir Black" panose="02000503020000020003" pitchFamily="2" charset="0"/>
              </a:rPr>
              <a:t>EACH CUSTOMER BASE </a:t>
            </a:r>
          </a:p>
          <a:p>
            <a:pPr algn="ctr"/>
            <a:r>
              <a:rPr lang="en-US" sz="4800" b="1" dirty="0">
                <a:solidFill>
                  <a:schemeClr val="bg1"/>
                </a:solidFill>
                <a:effectLst>
                  <a:outerShdw blurRad="50800" dist="38100" dir="2700000" algn="tl" rotWithShape="0">
                    <a:prstClr val="black">
                      <a:alpha val="40000"/>
                    </a:prstClr>
                  </a:outerShdw>
                </a:effectLst>
                <a:latin typeface="Avenir Black" panose="02000503020000020003" pitchFamily="2" charset="0"/>
              </a:rPr>
              <a:t>IS DIFFERENT</a:t>
            </a:r>
          </a:p>
        </p:txBody>
      </p:sp>
      <p:pic>
        <p:nvPicPr>
          <p:cNvPr id="20" name="Picture 19">
            <a:extLst>
              <a:ext uri="{FF2B5EF4-FFF2-40B4-BE49-F238E27FC236}">
                <a16:creationId xmlns:a16="http://schemas.microsoft.com/office/drawing/2014/main" id="{28780482-CE1C-794A-A634-953946017626}"/>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5164015" y="314011"/>
            <a:ext cx="1863969" cy="1863969"/>
          </a:xfrm>
          <a:prstGeom prst="rect">
            <a:avLst/>
          </a:prstGeom>
        </p:spPr>
      </p:pic>
    </p:spTree>
    <p:extLst>
      <p:ext uri="{BB962C8B-B14F-4D97-AF65-F5344CB8AC3E}">
        <p14:creationId xmlns:p14="http://schemas.microsoft.com/office/powerpoint/2010/main" val="37970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6947-3F02-4B41-9EFE-7777137E2847}"/>
              </a:ext>
            </a:extLst>
          </p:cNvPr>
          <p:cNvSpPr>
            <a:spLocks noGrp="1"/>
          </p:cNvSpPr>
          <p:nvPr>
            <p:ph type="title"/>
          </p:nvPr>
        </p:nvSpPr>
        <p:spPr/>
        <p:txBody>
          <a:bodyPr>
            <a:noAutofit/>
          </a:bodyPr>
          <a:lstStyle/>
          <a:p>
            <a:pPr algn="l"/>
            <a:r>
              <a:rPr lang="en-US" sz="3000" b="1" dirty="0"/>
              <a:t>Cost of Not Knowing Voice of Customer</a:t>
            </a:r>
          </a:p>
        </p:txBody>
      </p:sp>
      <p:sp>
        <p:nvSpPr>
          <p:cNvPr id="4" name="Footer Placeholder 3">
            <a:extLst>
              <a:ext uri="{FF2B5EF4-FFF2-40B4-BE49-F238E27FC236}">
                <a16:creationId xmlns:a16="http://schemas.microsoft.com/office/drawing/2014/main" id="{7175005B-786E-E245-BDD0-729832145154}"/>
              </a:ext>
            </a:extLst>
          </p:cNvPr>
          <p:cNvSpPr>
            <a:spLocks noGrp="1"/>
          </p:cNvSpPr>
          <p:nvPr>
            <p:ph type="ftr" sz="quarter" idx="11"/>
          </p:nvPr>
        </p:nvSpPr>
        <p:spPr/>
        <p:txBody>
          <a:bodyPr/>
          <a:lstStyle/>
          <a:p>
            <a:r>
              <a:rPr lang="en-US"/>
              <a:t>Copyright 2018 Real Results Marketing, Inc., All rights reserved.</a:t>
            </a:r>
            <a:endParaRPr lang="en-US" dirty="0"/>
          </a:p>
        </p:txBody>
      </p:sp>
      <p:sp>
        <p:nvSpPr>
          <p:cNvPr id="25" name="Content Placeholder 2">
            <a:extLst>
              <a:ext uri="{FF2B5EF4-FFF2-40B4-BE49-F238E27FC236}">
                <a16:creationId xmlns:a16="http://schemas.microsoft.com/office/drawing/2014/main" id="{3F4646B1-101B-2642-A941-4E60098F9457}"/>
              </a:ext>
            </a:extLst>
          </p:cNvPr>
          <p:cNvSpPr>
            <a:spLocks noGrp="1"/>
          </p:cNvSpPr>
          <p:nvPr>
            <p:ph idx="1"/>
          </p:nvPr>
        </p:nvSpPr>
        <p:spPr>
          <a:xfrm>
            <a:off x="592228" y="1530848"/>
            <a:ext cx="10364452" cy="4489807"/>
          </a:xfrm>
        </p:spPr>
        <p:txBody>
          <a:bodyPr>
            <a:noAutofit/>
          </a:bodyPr>
          <a:lstStyle/>
          <a:p>
            <a:r>
              <a:rPr lang="en-US" sz="2400" dirty="0"/>
              <a:t>Overbuilding or underbuilding e-commerce</a:t>
            </a:r>
          </a:p>
          <a:p>
            <a:r>
              <a:rPr lang="en-US" sz="2400" dirty="0"/>
              <a:t>Too many or too few sales people</a:t>
            </a:r>
          </a:p>
          <a:p>
            <a:r>
              <a:rPr lang="en-US" sz="2400" dirty="0"/>
              <a:t>Too much or too little branch infrastructure </a:t>
            </a:r>
          </a:p>
          <a:p>
            <a:r>
              <a:rPr lang="en-US" sz="2400" dirty="0"/>
              <a:t>Lost efficiencies in e-procurement, EDI, email order automation</a:t>
            </a:r>
          </a:p>
          <a:p>
            <a:r>
              <a:rPr lang="en-US" sz="2400" dirty="0"/>
              <a:t>Wrong media for the targeted generation</a:t>
            </a:r>
          </a:p>
          <a:p>
            <a:r>
              <a:rPr lang="en-US" sz="2400" dirty="0"/>
              <a:t>Passing up high margin opportunities with medium/small customers because field sales can’t or won’t service them</a:t>
            </a:r>
          </a:p>
        </p:txBody>
      </p:sp>
    </p:spTree>
    <p:extLst>
      <p:ext uri="{BB962C8B-B14F-4D97-AF65-F5344CB8AC3E}">
        <p14:creationId xmlns:p14="http://schemas.microsoft.com/office/powerpoint/2010/main" val="156750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6947-3F02-4B41-9EFE-7777137E2847}"/>
              </a:ext>
            </a:extLst>
          </p:cNvPr>
          <p:cNvSpPr>
            <a:spLocks noGrp="1"/>
          </p:cNvSpPr>
          <p:nvPr>
            <p:ph type="title"/>
          </p:nvPr>
        </p:nvSpPr>
        <p:spPr/>
        <p:txBody>
          <a:bodyPr>
            <a:noAutofit/>
          </a:bodyPr>
          <a:lstStyle/>
          <a:p>
            <a:pPr algn="l"/>
            <a:r>
              <a:rPr lang="en-US" sz="3200" b="1" dirty="0"/>
              <a:t>Shopping &amp; Buying Customer Journey</a:t>
            </a:r>
          </a:p>
        </p:txBody>
      </p:sp>
      <p:sp>
        <p:nvSpPr>
          <p:cNvPr id="3" name="Content Placeholder 2">
            <a:extLst>
              <a:ext uri="{FF2B5EF4-FFF2-40B4-BE49-F238E27FC236}">
                <a16:creationId xmlns:a16="http://schemas.microsoft.com/office/drawing/2014/main" id="{C3577A1A-636E-A245-B3B2-943325C8C696}"/>
              </a:ext>
            </a:extLst>
          </p:cNvPr>
          <p:cNvSpPr>
            <a:spLocks noGrp="1"/>
          </p:cNvSpPr>
          <p:nvPr>
            <p:ph idx="1"/>
          </p:nvPr>
        </p:nvSpPr>
        <p:spPr>
          <a:xfrm>
            <a:off x="592228" y="1342759"/>
            <a:ext cx="10364452" cy="4688914"/>
          </a:xfrm>
        </p:spPr>
        <p:txBody>
          <a:bodyPr>
            <a:noAutofit/>
          </a:bodyPr>
          <a:lstStyle/>
          <a:p>
            <a:r>
              <a:rPr lang="en-US" sz="1600" b="1" dirty="0"/>
              <a:t>If shopping is digital, top three ways to buy are:</a:t>
            </a:r>
          </a:p>
          <a:p>
            <a:pPr marL="914400" lvl="1" indent="-457200">
              <a:buFont typeface="+mj-lt"/>
              <a:buAutoNum type="arabicPeriod"/>
            </a:pPr>
            <a:r>
              <a:rPr lang="en-US" sz="1400" dirty="0"/>
              <a:t>Email</a:t>
            </a:r>
          </a:p>
          <a:p>
            <a:pPr marL="914400" lvl="1" indent="-457200">
              <a:buFont typeface="+mj-lt"/>
              <a:buAutoNum type="arabicPeriod"/>
            </a:pPr>
            <a:r>
              <a:rPr lang="en-US" sz="1400" dirty="0"/>
              <a:t>Website</a:t>
            </a:r>
          </a:p>
          <a:p>
            <a:pPr marL="914400" lvl="1" indent="-457200">
              <a:buFont typeface="+mj-lt"/>
              <a:buAutoNum type="arabicPeriod"/>
            </a:pPr>
            <a:r>
              <a:rPr lang="en-US" sz="1400" dirty="0"/>
              <a:t>Supplier rep by phone</a:t>
            </a:r>
          </a:p>
          <a:p>
            <a:r>
              <a:rPr lang="en-US" sz="1600" b="1" dirty="0"/>
              <a:t>Shopping on website has only slightly higher correlation with buying on the website.</a:t>
            </a:r>
          </a:p>
          <a:p>
            <a:r>
              <a:rPr lang="en-US" sz="1600" b="1" dirty="0"/>
              <a:t>If shopping with people (CSR, DSR, MSR), top two ways to buy are:</a:t>
            </a:r>
          </a:p>
          <a:p>
            <a:pPr marL="914400" lvl="1" indent="-457200">
              <a:buFont typeface="+mj-lt"/>
              <a:buAutoNum type="arabicPeriod"/>
            </a:pPr>
            <a:r>
              <a:rPr lang="en-US" sz="1400" dirty="0"/>
              <a:t>Email</a:t>
            </a:r>
          </a:p>
          <a:p>
            <a:pPr marL="914400" lvl="1" indent="-457200">
              <a:buFont typeface="+mj-lt"/>
              <a:buAutoNum type="arabicPeriod"/>
            </a:pPr>
            <a:r>
              <a:rPr lang="en-US" sz="1400" dirty="0"/>
              <a:t>Supplier rep by phone</a:t>
            </a:r>
          </a:p>
          <a:p>
            <a:r>
              <a:rPr lang="en-US" sz="1600" b="1" dirty="0"/>
              <a:t>If shopping with print catalog, top three ways to buy are:</a:t>
            </a:r>
          </a:p>
          <a:p>
            <a:pPr marL="914400" lvl="1" indent="-457200">
              <a:buFont typeface="+mj-lt"/>
              <a:buAutoNum type="arabicPeriod"/>
            </a:pPr>
            <a:r>
              <a:rPr lang="en-US" sz="1400" dirty="0"/>
              <a:t>Supplier rep by phone</a:t>
            </a:r>
          </a:p>
          <a:p>
            <a:pPr marL="914400" lvl="1" indent="-457200">
              <a:buFont typeface="+mj-lt"/>
              <a:buAutoNum type="arabicPeriod"/>
            </a:pPr>
            <a:r>
              <a:rPr lang="en-US" sz="1400" dirty="0"/>
              <a:t>Email</a:t>
            </a:r>
          </a:p>
          <a:p>
            <a:pPr marL="914400" lvl="1" indent="-457200">
              <a:buFont typeface="+mj-lt"/>
              <a:buAutoNum type="arabicPeriod"/>
            </a:pPr>
            <a:r>
              <a:rPr lang="en-US" sz="1400" dirty="0"/>
              <a:t>Website</a:t>
            </a:r>
            <a:endParaRPr lang="en-US" sz="1200" dirty="0"/>
          </a:p>
        </p:txBody>
      </p:sp>
      <p:sp>
        <p:nvSpPr>
          <p:cNvPr id="4" name="Footer Placeholder 3">
            <a:extLst>
              <a:ext uri="{FF2B5EF4-FFF2-40B4-BE49-F238E27FC236}">
                <a16:creationId xmlns:a16="http://schemas.microsoft.com/office/drawing/2014/main" id="{7175005B-786E-E245-BDD0-729832145154}"/>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319008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F94B02-5C97-CD47-8F96-69BCC8D6CDE2}"/>
              </a:ext>
            </a:extLst>
          </p:cNvPr>
          <p:cNvPicPr>
            <a:picLocks noChangeAspect="1"/>
          </p:cNvPicPr>
          <p:nvPr/>
        </p:nvPicPr>
        <p:blipFill>
          <a:blip r:embed="rId3"/>
          <a:stretch>
            <a:fillRect/>
          </a:stretch>
        </p:blipFill>
        <p:spPr>
          <a:xfrm>
            <a:off x="0" y="0"/>
            <a:ext cx="12192000" cy="6855288"/>
          </a:xfrm>
          <a:prstGeom prst="rect">
            <a:avLst/>
          </a:prstGeom>
        </p:spPr>
      </p:pic>
      <p:sp>
        <p:nvSpPr>
          <p:cNvPr id="8" name="TextBox 7">
            <a:extLst>
              <a:ext uri="{FF2B5EF4-FFF2-40B4-BE49-F238E27FC236}">
                <a16:creationId xmlns:a16="http://schemas.microsoft.com/office/drawing/2014/main" id="{7EEEF70F-4CD0-DE41-BD08-DAAE5EA3AACB}"/>
              </a:ext>
            </a:extLst>
          </p:cNvPr>
          <p:cNvSpPr txBox="1"/>
          <p:nvPr/>
        </p:nvSpPr>
        <p:spPr>
          <a:xfrm>
            <a:off x="514411" y="1189174"/>
            <a:ext cx="10861964" cy="1015663"/>
          </a:xfrm>
          <a:prstGeom prst="rect">
            <a:avLst/>
          </a:prstGeom>
          <a:noFill/>
        </p:spPr>
        <p:txBody>
          <a:bodyPr wrap="square" rtlCol="0">
            <a:spAutoFit/>
          </a:bodyPr>
          <a:lstStyle/>
          <a:p>
            <a:pPr algn="ctr"/>
            <a:r>
              <a:rPr lang="en-US" sz="6000" b="1" dirty="0">
                <a:solidFill>
                  <a:srgbClr val="FFFF00"/>
                </a:solidFill>
                <a:effectLst>
                  <a:outerShdw blurRad="50800" dist="38100" dir="2700000" algn="tl" rotWithShape="0">
                    <a:prstClr val="black">
                      <a:alpha val="40000"/>
                    </a:prstClr>
                  </a:outerShdw>
                </a:effectLst>
                <a:latin typeface="Adobe Caslon Pro" panose="0205050205050A020403" pitchFamily="18" charset="77"/>
              </a:rPr>
              <a:t>“Build It and They Will Come”</a:t>
            </a:r>
          </a:p>
        </p:txBody>
      </p:sp>
      <p:sp>
        <p:nvSpPr>
          <p:cNvPr id="11" name="&quot;No&quot; Symbol 10">
            <a:extLst>
              <a:ext uri="{FF2B5EF4-FFF2-40B4-BE49-F238E27FC236}">
                <a16:creationId xmlns:a16="http://schemas.microsoft.com/office/drawing/2014/main" id="{2D112EE5-FF59-9F40-B881-5062AC5492A7}"/>
              </a:ext>
            </a:extLst>
          </p:cNvPr>
          <p:cNvSpPr/>
          <p:nvPr/>
        </p:nvSpPr>
        <p:spPr>
          <a:xfrm>
            <a:off x="3048000" y="387027"/>
            <a:ext cx="6096000" cy="6096000"/>
          </a:xfrm>
          <a:prstGeom prst="noSmoking">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93137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6947-3F02-4B41-9EFE-7777137E2847}"/>
              </a:ext>
            </a:extLst>
          </p:cNvPr>
          <p:cNvSpPr>
            <a:spLocks noGrp="1"/>
          </p:cNvSpPr>
          <p:nvPr>
            <p:ph type="title"/>
          </p:nvPr>
        </p:nvSpPr>
        <p:spPr/>
        <p:txBody>
          <a:bodyPr>
            <a:noAutofit/>
          </a:bodyPr>
          <a:lstStyle/>
          <a:p>
            <a:pPr algn="l"/>
            <a:r>
              <a:rPr lang="en-US" sz="3000" b="1" dirty="0"/>
              <a:t>Customer Size / Buyer Generation Matrix</a:t>
            </a:r>
          </a:p>
        </p:txBody>
      </p:sp>
      <p:sp>
        <p:nvSpPr>
          <p:cNvPr id="4" name="Footer Placeholder 3">
            <a:extLst>
              <a:ext uri="{FF2B5EF4-FFF2-40B4-BE49-F238E27FC236}">
                <a16:creationId xmlns:a16="http://schemas.microsoft.com/office/drawing/2014/main" id="{7175005B-786E-E245-BDD0-729832145154}"/>
              </a:ext>
            </a:extLst>
          </p:cNvPr>
          <p:cNvSpPr>
            <a:spLocks noGrp="1"/>
          </p:cNvSpPr>
          <p:nvPr>
            <p:ph type="ftr" sz="quarter" idx="11"/>
          </p:nvPr>
        </p:nvSpPr>
        <p:spPr/>
        <p:txBody>
          <a:bodyPr/>
          <a:lstStyle/>
          <a:p>
            <a:r>
              <a:rPr lang="en-US"/>
              <a:t>Copyright 2018 Real Results Marketing, Inc., All rights reserved.</a:t>
            </a:r>
            <a:endParaRPr lang="en-US" dirty="0"/>
          </a:p>
        </p:txBody>
      </p:sp>
      <p:grpSp>
        <p:nvGrpSpPr>
          <p:cNvPr id="7" name="Group 6">
            <a:extLst>
              <a:ext uri="{FF2B5EF4-FFF2-40B4-BE49-F238E27FC236}">
                <a16:creationId xmlns:a16="http://schemas.microsoft.com/office/drawing/2014/main" id="{0281510D-DEA9-704D-B040-707F243B3066}"/>
              </a:ext>
            </a:extLst>
          </p:cNvPr>
          <p:cNvGrpSpPr/>
          <p:nvPr/>
        </p:nvGrpSpPr>
        <p:grpSpPr>
          <a:xfrm>
            <a:off x="2045049" y="1219200"/>
            <a:ext cx="8101901" cy="4439347"/>
            <a:chOff x="1226928" y="1023412"/>
            <a:chExt cx="7348374" cy="3379100"/>
          </a:xfrm>
        </p:grpSpPr>
        <p:graphicFrame>
          <p:nvGraphicFramePr>
            <p:cNvPr id="8" name="Object 2">
              <a:extLst>
                <a:ext uri="{FF2B5EF4-FFF2-40B4-BE49-F238E27FC236}">
                  <a16:creationId xmlns:a16="http://schemas.microsoft.com/office/drawing/2014/main" id="{3C483ABB-61CE-5D49-ADF9-759747D8A36F}"/>
                </a:ext>
              </a:extLst>
            </p:cNvPr>
            <p:cNvGraphicFramePr>
              <a:graphicFrameLocks noChangeAspect="1"/>
            </p:cNvGraphicFramePr>
            <p:nvPr>
              <p:extLst>
                <p:ext uri="{D42A27DB-BD31-4B8C-83A1-F6EECF244321}">
                  <p14:modId xmlns:p14="http://schemas.microsoft.com/office/powerpoint/2010/main" val="2550221928"/>
                </p:ext>
              </p:extLst>
            </p:nvPr>
          </p:nvGraphicFramePr>
          <p:xfrm>
            <a:off x="2808475" y="1798545"/>
            <a:ext cx="5766827" cy="2603967"/>
          </p:xfrm>
          <a:graphic>
            <a:graphicData uri="http://schemas.openxmlformats.org/presentationml/2006/ole">
              <mc:AlternateContent xmlns:mc="http://schemas.openxmlformats.org/markup-compatibility/2006">
                <mc:Choice xmlns:v="urn:schemas-microsoft-com:vml" Requires="v">
                  <p:oleObj spid="_x0000_s1049" name="Worksheet" r:id="rId4" imgW="2553242" imgH="924166" progId="Excel.Sheet.8">
                    <p:embed/>
                  </p:oleObj>
                </mc:Choice>
                <mc:Fallback>
                  <p:oleObj name="Worksheet" r:id="rId4" imgW="2553242" imgH="924166" progId="Excel.Sheet.8">
                    <p:embed/>
                    <p:pic>
                      <p:nvPicPr>
                        <p:cNvPr id="440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8475" y="1798545"/>
                          <a:ext cx="5766827" cy="2603967"/>
                        </a:xfrm>
                        <a:prstGeom prst="rect">
                          <a:avLst/>
                        </a:prstGeom>
                        <a:solidFill>
                          <a:srgbClr val="00B050"/>
                        </a:solidFill>
                        <a:ln>
                          <a:noFill/>
                        </a:ln>
                        <a:effectLst/>
                        <a:extLst/>
                      </p:spPr>
                    </p:pic>
                  </p:oleObj>
                </mc:Fallback>
              </mc:AlternateContent>
            </a:graphicData>
          </a:graphic>
        </p:graphicFrame>
        <p:sp>
          <p:nvSpPr>
            <p:cNvPr id="9" name="Text Box 4">
              <a:extLst>
                <a:ext uri="{FF2B5EF4-FFF2-40B4-BE49-F238E27FC236}">
                  <a16:creationId xmlns:a16="http://schemas.microsoft.com/office/drawing/2014/main" id="{8A3DCD19-9111-584F-BAEA-52B4CF10677D}"/>
                </a:ext>
              </a:extLst>
            </p:cNvPr>
            <p:cNvSpPr txBox="1">
              <a:spLocks noChangeArrowheads="1"/>
            </p:cNvSpPr>
            <p:nvPr/>
          </p:nvSpPr>
          <p:spPr bwMode="auto">
            <a:xfrm>
              <a:off x="3088463" y="2902654"/>
              <a:ext cx="1420670" cy="398550"/>
            </a:xfrm>
            <a:prstGeom prst="rect">
              <a:avLst/>
            </a:prstGeom>
            <a:noFill/>
            <a:ln w="9525">
              <a:noFill/>
              <a:miter lim="800000"/>
              <a:headEnd/>
              <a:tailEnd/>
            </a:ln>
          </p:spPr>
          <p:txBody>
            <a:bodyPr wrap="none" lIns="89896" tIns="44948" rIns="89896" bIns="44948" anchor="ctr">
              <a:spAutoFit/>
            </a:bodyPr>
            <a:lstStyle/>
            <a:p>
              <a:pPr algn="ctr" defTabSz="899320"/>
              <a:r>
                <a:rPr lang="en-US" sz="2000" b="1" dirty="0">
                  <a:solidFill>
                    <a:schemeClr val="bg1">
                      <a:lumMod val="95000"/>
                      <a:lumOff val="5000"/>
                    </a:schemeClr>
                  </a:solidFill>
                  <a:latin typeface="Arial" charset="0"/>
                </a:rPr>
                <a:t>Electronic</a:t>
              </a:r>
            </a:p>
          </p:txBody>
        </p:sp>
        <p:sp>
          <p:nvSpPr>
            <p:cNvPr id="10" name="Text Box 5">
              <a:extLst>
                <a:ext uri="{FF2B5EF4-FFF2-40B4-BE49-F238E27FC236}">
                  <a16:creationId xmlns:a16="http://schemas.microsoft.com/office/drawing/2014/main" id="{09C54932-EB45-2846-9392-7DEB75CAB35C}"/>
                </a:ext>
              </a:extLst>
            </p:cNvPr>
            <p:cNvSpPr txBox="1">
              <a:spLocks noChangeArrowheads="1"/>
            </p:cNvSpPr>
            <p:nvPr/>
          </p:nvSpPr>
          <p:spPr bwMode="auto">
            <a:xfrm>
              <a:off x="2998975" y="3778815"/>
              <a:ext cx="1608044" cy="398550"/>
            </a:xfrm>
            <a:prstGeom prst="rect">
              <a:avLst/>
            </a:prstGeom>
            <a:noFill/>
            <a:ln w="9525">
              <a:noFill/>
              <a:miter lim="800000"/>
              <a:headEnd/>
              <a:tailEnd/>
            </a:ln>
          </p:spPr>
          <p:txBody>
            <a:bodyPr lIns="89896" tIns="44948" rIns="89896" bIns="44948" anchor="ctr">
              <a:spAutoFit/>
            </a:bodyPr>
            <a:lstStyle/>
            <a:p>
              <a:pPr algn="ctr" defTabSz="899320"/>
              <a:r>
                <a:rPr lang="en-US" sz="2000" b="1" dirty="0">
                  <a:solidFill>
                    <a:schemeClr val="bg1">
                      <a:lumMod val="95000"/>
                      <a:lumOff val="5000"/>
                    </a:schemeClr>
                  </a:solidFill>
                  <a:latin typeface="Arial" charset="0"/>
                </a:rPr>
                <a:t>Hybrid</a:t>
              </a:r>
            </a:p>
          </p:txBody>
        </p:sp>
        <p:sp>
          <p:nvSpPr>
            <p:cNvPr id="11" name="Text Box 6">
              <a:extLst>
                <a:ext uri="{FF2B5EF4-FFF2-40B4-BE49-F238E27FC236}">
                  <a16:creationId xmlns:a16="http://schemas.microsoft.com/office/drawing/2014/main" id="{F0F653A3-4958-9949-8B69-CD79A3EE2DBC}"/>
                </a:ext>
              </a:extLst>
            </p:cNvPr>
            <p:cNvSpPr txBox="1">
              <a:spLocks noChangeArrowheads="1"/>
            </p:cNvSpPr>
            <p:nvPr/>
          </p:nvSpPr>
          <p:spPr bwMode="auto">
            <a:xfrm>
              <a:off x="3068155" y="1872606"/>
              <a:ext cx="1420670" cy="706327"/>
            </a:xfrm>
            <a:prstGeom prst="rect">
              <a:avLst/>
            </a:prstGeom>
            <a:noFill/>
            <a:ln w="9525">
              <a:noFill/>
              <a:miter lim="800000"/>
              <a:headEnd/>
              <a:tailEnd/>
            </a:ln>
          </p:spPr>
          <p:txBody>
            <a:bodyPr wrap="none" lIns="89896" tIns="44948" rIns="89896" bIns="44948" anchor="ctr">
              <a:spAutoFit/>
            </a:bodyPr>
            <a:lstStyle/>
            <a:p>
              <a:pPr algn="ctr" defTabSz="899320"/>
              <a:r>
                <a:rPr lang="en-US" sz="2000" b="1" dirty="0">
                  <a:solidFill>
                    <a:srgbClr val="FFFF00"/>
                  </a:solidFill>
                  <a:latin typeface="Arial" charset="0"/>
                </a:rPr>
                <a:t>Highly </a:t>
              </a:r>
            </a:p>
            <a:p>
              <a:pPr algn="ctr" defTabSz="899320"/>
              <a:r>
                <a:rPr lang="en-US" sz="2000" b="1" dirty="0">
                  <a:solidFill>
                    <a:srgbClr val="FFFF00"/>
                  </a:solidFill>
                  <a:latin typeface="Arial" charset="0"/>
                </a:rPr>
                <a:t>Electronic</a:t>
              </a:r>
            </a:p>
          </p:txBody>
        </p:sp>
        <p:sp>
          <p:nvSpPr>
            <p:cNvPr id="12" name="Text Box 7">
              <a:extLst>
                <a:ext uri="{FF2B5EF4-FFF2-40B4-BE49-F238E27FC236}">
                  <a16:creationId xmlns:a16="http://schemas.microsoft.com/office/drawing/2014/main" id="{FF0082DD-945C-EA4C-BAB0-305CBC81EF7F}"/>
                </a:ext>
              </a:extLst>
            </p:cNvPr>
            <p:cNvSpPr txBox="1">
              <a:spLocks noChangeArrowheads="1"/>
            </p:cNvSpPr>
            <p:nvPr/>
          </p:nvSpPr>
          <p:spPr bwMode="auto">
            <a:xfrm>
              <a:off x="5069806" y="3778815"/>
              <a:ext cx="1265178" cy="398550"/>
            </a:xfrm>
            <a:prstGeom prst="rect">
              <a:avLst/>
            </a:prstGeom>
            <a:noFill/>
            <a:ln w="9525">
              <a:noFill/>
              <a:miter lim="800000"/>
              <a:headEnd/>
              <a:tailEnd/>
            </a:ln>
          </p:spPr>
          <p:txBody>
            <a:bodyPr wrap="none" lIns="89896" tIns="44948" rIns="89896" bIns="44948" anchor="ctr">
              <a:spAutoFit/>
            </a:bodyPr>
            <a:lstStyle/>
            <a:p>
              <a:pPr algn="ctr" defTabSz="899320"/>
              <a:r>
                <a:rPr lang="en-US" sz="2000" b="1" dirty="0">
                  <a:solidFill>
                    <a:schemeClr val="bg1">
                      <a:lumMod val="95000"/>
                      <a:lumOff val="5000"/>
                    </a:schemeClr>
                  </a:solidFill>
                  <a:latin typeface="Arial" charset="0"/>
                </a:rPr>
                <a:t>Personal</a:t>
              </a:r>
            </a:p>
          </p:txBody>
        </p:sp>
        <p:sp>
          <p:nvSpPr>
            <p:cNvPr id="13" name="Text Box 8">
              <a:extLst>
                <a:ext uri="{FF2B5EF4-FFF2-40B4-BE49-F238E27FC236}">
                  <a16:creationId xmlns:a16="http://schemas.microsoft.com/office/drawing/2014/main" id="{2DE4124E-BFAE-FB4B-A278-666D92DAEB4A}"/>
                </a:ext>
              </a:extLst>
            </p:cNvPr>
            <p:cNvSpPr txBox="1">
              <a:spLocks noChangeArrowheads="1"/>
            </p:cNvSpPr>
            <p:nvPr/>
          </p:nvSpPr>
          <p:spPr bwMode="auto">
            <a:xfrm>
              <a:off x="5204565" y="2902654"/>
              <a:ext cx="994271" cy="398550"/>
            </a:xfrm>
            <a:prstGeom prst="rect">
              <a:avLst/>
            </a:prstGeom>
            <a:noFill/>
            <a:ln w="9525">
              <a:noFill/>
              <a:miter lim="800000"/>
              <a:headEnd/>
              <a:tailEnd/>
            </a:ln>
          </p:spPr>
          <p:txBody>
            <a:bodyPr wrap="none" lIns="89896" tIns="44948" rIns="89896" bIns="44948" anchor="ctr">
              <a:spAutoFit/>
            </a:bodyPr>
            <a:lstStyle/>
            <a:p>
              <a:pPr algn="ctr" defTabSz="899320"/>
              <a:r>
                <a:rPr lang="en-US" sz="2000" b="1" dirty="0">
                  <a:solidFill>
                    <a:srgbClr val="FFFF00"/>
                  </a:solidFill>
                  <a:latin typeface="Arial" charset="0"/>
                </a:rPr>
                <a:t>Hybrid</a:t>
              </a:r>
            </a:p>
          </p:txBody>
        </p:sp>
        <p:sp>
          <p:nvSpPr>
            <p:cNvPr id="14" name="Text Box 9">
              <a:extLst>
                <a:ext uri="{FF2B5EF4-FFF2-40B4-BE49-F238E27FC236}">
                  <a16:creationId xmlns:a16="http://schemas.microsoft.com/office/drawing/2014/main" id="{28C2BF26-748C-C644-B0D2-5391D263D05C}"/>
                </a:ext>
              </a:extLst>
            </p:cNvPr>
            <p:cNvSpPr txBox="1">
              <a:spLocks noChangeArrowheads="1"/>
            </p:cNvSpPr>
            <p:nvPr/>
          </p:nvSpPr>
          <p:spPr bwMode="auto">
            <a:xfrm>
              <a:off x="7088549" y="2026494"/>
              <a:ext cx="994271" cy="398550"/>
            </a:xfrm>
            <a:prstGeom prst="rect">
              <a:avLst/>
            </a:prstGeom>
            <a:noFill/>
            <a:ln w="9525">
              <a:noFill/>
              <a:miter lim="800000"/>
              <a:headEnd/>
              <a:tailEnd/>
            </a:ln>
          </p:spPr>
          <p:txBody>
            <a:bodyPr wrap="none" lIns="89896" tIns="44948" rIns="89896" bIns="44948" anchor="ctr">
              <a:spAutoFit/>
            </a:bodyPr>
            <a:lstStyle/>
            <a:p>
              <a:pPr algn="ctr" defTabSz="899320"/>
              <a:r>
                <a:rPr lang="en-US" sz="2000" b="1" dirty="0">
                  <a:solidFill>
                    <a:schemeClr val="bg1">
                      <a:lumMod val="95000"/>
                      <a:lumOff val="5000"/>
                    </a:schemeClr>
                  </a:solidFill>
                  <a:latin typeface="Arial" charset="0"/>
                </a:rPr>
                <a:t>Hybrid</a:t>
              </a:r>
            </a:p>
          </p:txBody>
        </p:sp>
        <p:sp>
          <p:nvSpPr>
            <p:cNvPr id="15" name="Text Box 10">
              <a:extLst>
                <a:ext uri="{FF2B5EF4-FFF2-40B4-BE49-F238E27FC236}">
                  <a16:creationId xmlns:a16="http://schemas.microsoft.com/office/drawing/2014/main" id="{EB87AE54-031A-B040-BAD2-F030F80D2F86}"/>
                </a:ext>
              </a:extLst>
            </p:cNvPr>
            <p:cNvSpPr txBox="1">
              <a:spLocks noChangeArrowheads="1"/>
            </p:cNvSpPr>
            <p:nvPr/>
          </p:nvSpPr>
          <p:spPr bwMode="auto">
            <a:xfrm>
              <a:off x="6962200" y="2902654"/>
              <a:ext cx="1265178" cy="398550"/>
            </a:xfrm>
            <a:prstGeom prst="rect">
              <a:avLst/>
            </a:prstGeom>
            <a:noFill/>
            <a:ln w="9525">
              <a:noFill/>
              <a:miter lim="800000"/>
              <a:headEnd/>
              <a:tailEnd/>
            </a:ln>
          </p:spPr>
          <p:txBody>
            <a:bodyPr wrap="none" lIns="89896" tIns="44948" rIns="89896" bIns="44948" anchor="ctr">
              <a:spAutoFit/>
            </a:bodyPr>
            <a:lstStyle/>
            <a:p>
              <a:pPr algn="ctr" defTabSz="899320"/>
              <a:r>
                <a:rPr lang="en-US" sz="2000" b="1" dirty="0">
                  <a:solidFill>
                    <a:schemeClr val="bg1">
                      <a:lumMod val="95000"/>
                      <a:lumOff val="5000"/>
                    </a:schemeClr>
                  </a:solidFill>
                  <a:latin typeface="Arial" charset="0"/>
                </a:rPr>
                <a:t>Personal</a:t>
              </a:r>
            </a:p>
          </p:txBody>
        </p:sp>
        <p:sp>
          <p:nvSpPr>
            <p:cNvPr id="16" name="Text Box 11">
              <a:extLst>
                <a:ext uri="{FF2B5EF4-FFF2-40B4-BE49-F238E27FC236}">
                  <a16:creationId xmlns:a16="http://schemas.microsoft.com/office/drawing/2014/main" id="{5FF79D2E-F375-2248-81E3-40581C766FB2}"/>
                </a:ext>
              </a:extLst>
            </p:cNvPr>
            <p:cNvSpPr txBox="1">
              <a:spLocks noChangeArrowheads="1"/>
            </p:cNvSpPr>
            <p:nvPr/>
          </p:nvSpPr>
          <p:spPr bwMode="auto">
            <a:xfrm>
              <a:off x="4720478" y="2026494"/>
              <a:ext cx="1921809" cy="398550"/>
            </a:xfrm>
            <a:prstGeom prst="rect">
              <a:avLst/>
            </a:prstGeom>
            <a:noFill/>
            <a:ln w="9525">
              <a:noFill/>
              <a:miter lim="800000"/>
              <a:headEnd/>
              <a:tailEnd/>
            </a:ln>
          </p:spPr>
          <p:txBody>
            <a:bodyPr lIns="89896" tIns="44948" rIns="89896" bIns="44948" anchor="ctr">
              <a:spAutoFit/>
            </a:bodyPr>
            <a:lstStyle/>
            <a:p>
              <a:pPr algn="ctr" defTabSz="899320"/>
              <a:r>
                <a:rPr lang="en-US" sz="2000" b="1" dirty="0">
                  <a:solidFill>
                    <a:schemeClr val="bg1">
                      <a:lumMod val="95000"/>
                      <a:lumOff val="5000"/>
                    </a:schemeClr>
                  </a:solidFill>
                  <a:latin typeface="Arial" charset="0"/>
                </a:rPr>
                <a:t>Electronic</a:t>
              </a:r>
            </a:p>
          </p:txBody>
        </p:sp>
        <p:grpSp>
          <p:nvGrpSpPr>
            <p:cNvPr id="17" name="Group 12">
              <a:extLst>
                <a:ext uri="{FF2B5EF4-FFF2-40B4-BE49-F238E27FC236}">
                  <a16:creationId xmlns:a16="http://schemas.microsoft.com/office/drawing/2014/main" id="{E0C7F6E3-6651-2040-9214-CBD5D213DC71}"/>
                </a:ext>
              </a:extLst>
            </p:cNvPr>
            <p:cNvGrpSpPr>
              <a:grpSpLocks/>
            </p:cNvGrpSpPr>
            <p:nvPr/>
          </p:nvGrpSpPr>
          <p:grpSpPr bwMode="auto">
            <a:xfrm>
              <a:off x="1226928" y="1023412"/>
              <a:ext cx="6993876" cy="3372778"/>
              <a:chOff x="714" y="653"/>
              <a:chExt cx="4282" cy="1930"/>
            </a:xfrm>
          </p:grpSpPr>
          <p:sp>
            <p:nvSpPr>
              <p:cNvPr id="19" name="Text Box 13">
                <a:extLst>
                  <a:ext uri="{FF2B5EF4-FFF2-40B4-BE49-F238E27FC236}">
                    <a16:creationId xmlns:a16="http://schemas.microsoft.com/office/drawing/2014/main" id="{58175289-7E1E-404B-84A0-A48F32AA81CC}"/>
                  </a:ext>
                </a:extLst>
              </p:cNvPr>
              <p:cNvSpPr txBox="1">
                <a:spLocks noChangeArrowheads="1"/>
              </p:cNvSpPr>
              <p:nvPr/>
            </p:nvSpPr>
            <p:spPr bwMode="auto">
              <a:xfrm>
                <a:off x="717" y="1648"/>
                <a:ext cx="924" cy="441"/>
              </a:xfrm>
              <a:prstGeom prst="rect">
                <a:avLst/>
              </a:prstGeom>
              <a:noFill/>
              <a:ln w="9525">
                <a:noFill/>
                <a:miter lim="800000"/>
                <a:headEnd/>
                <a:tailEnd/>
              </a:ln>
            </p:spPr>
            <p:txBody>
              <a:bodyPr wrap="none" lIns="154369" tIns="77184" rIns="154369" bIns="77184" anchor="ctr">
                <a:spAutoFit/>
              </a:bodyPr>
              <a:lstStyle/>
              <a:p>
                <a:pPr algn="ctr" defTabSz="899320"/>
                <a:r>
                  <a:rPr lang="en-US" sz="2000" b="1" dirty="0">
                    <a:latin typeface="Arial" charset="0"/>
                  </a:rPr>
                  <a:t>Medium</a:t>
                </a:r>
              </a:p>
              <a:p>
                <a:pPr algn="ctr" defTabSz="899320"/>
                <a:r>
                  <a:rPr lang="en-US" sz="2000" b="1" dirty="0">
                    <a:latin typeface="Arial" charset="0"/>
                  </a:rPr>
                  <a:t>Customer</a:t>
                </a:r>
              </a:p>
            </p:txBody>
          </p:sp>
          <p:sp>
            <p:nvSpPr>
              <p:cNvPr id="20" name="Text Box 14">
                <a:extLst>
                  <a:ext uri="{FF2B5EF4-FFF2-40B4-BE49-F238E27FC236}">
                    <a16:creationId xmlns:a16="http://schemas.microsoft.com/office/drawing/2014/main" id="{25D2A884-3607-D848-AD42-BD4922D9E735}"/>
                  </a:ext>
                </a:extLst>
              </p:cNvPr>
              <p:cNvSpPr txBox="1">
                <a:spLocks noChangeArrowheads="1"/>
              </p:cNvSpPr>
              <p:nvPr/>
            </p:nvSpPr>
            <p:spPr bwMode="auto">
              <a:xfrm>
                <a:off x="714" y="2142"/>
                <a:ext cx="924" cy="441"/>
              </a:xfrm>
              <a:prstGeom prst="rect">
                <a:avLst/>
              </a:prstGeom>
              <a:noFill/>
              <a:ln w="9525">
                <a:noFill/>
                <a:miter lim="800000"/>
                <a:headEnd/>
                <a:tailEnd/>
              </a:ln>
            </p:spPr>
            <p:txBody>
              <a:bodyPr wrap="none" lIns="154369" tIns="77184" rIns="154369" bIns="77184" anchor="ctr">
                <a:spAutoFit/>
              </a:bodyPr>
              <a:lstStyle/>
              <a:p>
                <a:pPr algn="ctr" defTabSz="899320"/>
                <a:r>
                  <a:rPr lang="en-US" sz="2000" b="1" dirty="0">
                    <a:latin typeface="Arial" charset="0"/>
                  </a:rPr>
                  <a:t>Large</a:t>
                </a:r>
              </a:p>
              <a:p>
                <a:pPr algn="ctr" defTabSz="899320"/>
                <a:r>
                  <a:rPr lang="en-US" sz="2000" b="1" dirty="0">
                    <a:latin typeface="Arial" charset="0"/>
                  </a:rPr>
                  <a:t>Customer</a:t>
                </a:r>
              </a:p>
            </p:txBody>
          </p:sp>
          <p:sp>
            <p:nvSpPr>
              <p:cNvPr id="21" name="Text Box 15">
                <a:extLst>
                  <a:ext uri="{FF2B5EF4-FFF2-40B4-BE49-F238E27FC236}">
                    <a16:creationId xmlns:a16="http://schemas.microsoft.com/office/drawing/2014/main" id="{9296EAAC-BFD6-E545-8CBE-4EB8D3AE8792}"/>
                  </a:ext>
                </a:extLst>
              </p:cNvPr>
              <p:cNvSpPr txBox="1">
                <a:spLocks noChangeArrowheads="1"/>
              </p:cNvSpPr>
              <p:nvPr/>
            </p:nvSpPr>
            <p:spPr bwMode="auto">
              <a:xfrm>
                <a:off x="714" y="1139"/>
                <a:ext cx="924" cy="441"/>
              </a:xfrm>
              <a:prstGeom prst="rect">
                <a:avLst/>
              </a:prstGeom>
              <a:noFill/>
              <a:ln w="9525">
                <a:noFill/>
                <a:miter lim="800000"/>
                <a:headEnd/>
                <a:tailEnd/>
              </a:ln>
            </p:spPr>
            <p:txBody>
              <a:bodyPr wrap="none" lIns="154369" tIns="77184" rIns="154369" bIns="77184" anchor="ctr">
                <a:spAutoFit/>
              </a:bodyPr>
              <a:lstStyle/>
              <a:p>
                <a:pPr algn="ctr" defTabSz="899320"/>
                <a:r>
                  <a:rPr lang="en-US" sz="2000" b="1" dirty="0">
                    <a:latin typeface="Arial" charset="0"/>
                  </a:rPr>
                  <a:t>Small</a:t>
                </a:r>
              </a:p>
              <a:p>
                <a:pPr algn="ctr" defTabSz="899320"/>
                <a:r>
                  <a:rPr lang="en-US" sz="2000" b="1" dirty="0">
                    <a:latin typeface="Arial" charset="0"/>
                  </a:rPr>
                  <a:t>Customer</a:t>
                </a:r>
              </a:p>
            </p:txBody>
          </p:sp>
          <p:sp>
            <p:nvSpPr>
              <p:cNvPr id="22" name="Text Box 16">
                <a:extLst>
                  <a:ext uri="{FF2B5EF4-FFF2-40B4-BE49-F238E27FC236}">
                    <a16:creationId xmlns:a16="http://schemas.microsoft.com/office/drawing/2014/main" id="{B38EF94B-B9C0-7E4A-B4CF-4B14E6D4D41D}"/>
                  </a:ext>
                </a:extLst>
              </p:cNvPr>
              <p:cNvSpPr txBox="1">
                <a:spLocks noChangeArrowheads="1"/>
              </p:cNvSpPr>
              <p:nvPr/>
            </p:nvSpPr>
            <p:spPr bwMode="auto">
              <a:xfrm>
                <a:off x="1815" y="653"/>
                <a:ext cx="948" cy="441"/>
              </a:xfrm>
              <a:prstGeom prst="rect">
                <a:avLst/>
              </a:prstGeom>
              <a:noFill/>
              <a:ln w="9525">
                <a:noFill/>
                <a:miter lim="800000"/>
                <a:headEnd/>
                <a:tailEnd/>
              </a:ln>
            </p:spPr>
            <p:txBody>
              <a:bodyPr wrap="none" lIns="154369" tIns="77184" rIns="154369" bIns="77184" anchor="ctr">
                <a:spAutoFit/>
              </a:bodyPr>
              <a:lstStyle/>
              <a:p>
                <a:pPr algn="ctr" defTabSz="899320"/>
                <a:r>
                  <a:rPr lang="en-US" sz="2000" b="1" dirty="0">
                    <a:latin typeface="Arial" charset="0"/>
                  </a:rPr>
                  <a:t>Millennial/</a:t>
                </a:r>
              </a:p>
              <a:p>
                <a:pPr algn="ctr" defTabSz="899320"/>
                <a:r>
                  <a:rPr lang="en-US" sz="2000" b="1" dirty="0">
                    <a:latin typeface="Arial" charset="0"/>
                  </a:rPr>
                  <a:t>Gen Z</a:t>
                </a:r>
              </a:p>
            </p:txBody>
          </p:sp>
          <p:sp>
            <p:nvSpPr>
              <p:cNvPr id="23" name="Text Box 17">
                <a:extLst>
                  <a:ext uri="{FF2B5EF4-FFF2-40B4-BE49-F238E27FC236}">
                    <a16:creationId xmlns:a16="http://schemas.microsoft.com/office/drawing/2014/main" id="{500E5526-9397-424D-9A8A-59B609FC6895}"/>
                  </a:ext>
                </a:extLst>
              </p:cNvPr>
              <p:cNvSpPr txBox="1">
                <a:spLocks noChangeArrowheads="1"/>
              </p:cNvSpPr>
              <p:nvPr/>
            </p:nvSpPr>
            <p:spPr bwMode="auto">
              <a:xfrm>
                <a:off x="3119" y="759"/>
                <a:ext cx="644" cy="265"/>
              </a:xfrm>
              <a:prstGeom prst="rect">
                <a:avLst/>
              </a:prstGeom>
              <a:noFill/>
              <a:ln w="9525">
                <a:noFill/>
                <a:miter lim="800000"/>
                <a:headEnd/>
                <a:tailEnd/>
              </a:ln>
            </p:spPr>
            <p:txBody>
              <a:bodyPr wrap="none" lIns="154369" tIns="77184" rIns="154369" bIns="77184" anchor="ctr">
                <a:spAutoFit/>
              </a:bodyPr>
              <a:lstStyle/>
              <a:p>
                <a:pPr algn="ctr" defTabSz="899320"/>
                <a:r>
                  <a:rPr lang="en-US" sz="2000" b="1" dirty="0">
                    <a:latin typeface="Arial" charset="0"/>
                  </a:rPr>
                  <a:t>Gen X</a:t>
                </a:r>
              </a:p>
            </p:txBody>
          </p:sp>
          <p:sp>
            <p:nvSpPr>
              <p:cNvPr id="24" name="Text Box 18">
                <a:extLst>
                  <a:ext uri="{FF2B5EF4-FFF2-40B4-BE49-F238E27FC236}">
                    <a16:creationId xmlns:a16="http://schemas.microsoft.com/office/drawing/2014/main" id="{D945EBE8-A612-B14C-A984-120C7DCE7D79}"/>
                  </a:ext>
                </a:extLst>
              </p:cNvPr>
              <p:cNvSpPr txBox="1">
                <a:spLocks noChangeArrowheads="1"/>
              </p:cNvSpPr>
              <p:nvPr/>
            </p:nvSpPr>
            <p:spPr bwMode="auto">
              <a:xfrm>
                <a:off x="4211" y="759"/>
                <a:ext cx="785" cy="265"/>
              </a:xfrm>
              <a:prstGeom prst="rect">
                <a:avLst/>
              </a:prstGeom>
              <a:noFill/>
              <a:ln w="9525">
                <a:noFill/>
                <a:miter lim="800000"/>
                <a:headEnd/>
                <a:tailEnd/>
              </a:ln>
            </p:spPr>
            <p:txBody>
              <a:bodyPr wrap="none" lIns="154369" tIns="77184" rIns="154369" bIns="77184" anchor="ctr">
                <a:spAutoFit/>
              </a:bodyPr>
              <a:lstStyle/>
              <a:p>
                <a:pPr algn="ctr" defTabSz="899320"/>
                <a:r>
                  <a:rPr lang="en-US" sz="2000" b="1" dirty="0">
                    <a:latin typeface="Arial" charset="0"/>
                  </a:rPr>
                  <a:t>Boomer</a:t>
                </a:r>
              </a:p>
            </p:txBody>
          </p:sp>
        </p:grpSp>
        <p:sp>
          <p:nvSpPr>
            <p:cNvPr id="18" name="Text Box 19">
              <a:extLst>
                <a:ext uri="{FF2B5EF4-FFF2-40B4-BE49-F238E27FC236}">
                  <a16:creationId xmlns:a16="http://schemas.microsoft.com/office/drawing/2014/main" id="{DA7E9C02-292E-F34F-923A-391BB6B7EB06}"/>
                </a:ext>
              </a:extLst>
            </p:cNvPr>
            <p:cNvSpPr txBox="1">
              <a:spLocks noChangeArrowheads="1"/>
            </p:cNvSpPr>
            <p:nvPr/>
          </p:nvSpPr>
          <p:spPr bwMode="auto">
            <a:xfrm>
              <a:off x="6862203" y="3624927"/>
              <a:ext cx="1486180" cy="706327"/>
            </a:xfrm>
            <a:prstGeom prst="rect">
              <a:avLst/>
            </a:prstGeom>
            <a:noFill/>
            <a:ln w="9525">
              <a:noFill/>
              <a:miter lim="800000"/>
              <a:headEnd/>
              <a:tailEnd/>
            </a:ln>
          </p:spPr>
          <p:txBody>
            <a:bodyPr lIns="89896" tIns="44948" rIns="89896" bIns="44948" anchor="ctr">
              <a:spAutoFit/>
            </a:bodyPr>
            <a:lstStyle/>
            <a:p>
              <a:pPr algn="ctr" defTabSz="899320"/>
              <a:r>
                <a:rPr lang="en-US" sz="2000" b="1" dirty="0">
                  <a:solidFill>
                    <a:srgbClr val="FFFF00"/>
                  </a:solidFill>
                  <a:latin typeface="Arial" charset="0"/>
                </a:rPr>
                <a:t>Highly</a:t>
              </a:r>
            </a:p>
            <a:p>
              <a:pPr algn="ctr" defTabSz="899320"/>
              <a:r>
                <a:rPr lang="en-US" sz="2000" b="1" dirty="0">
                  <a:solidFill>
                    <a:srgbClr val="FFFF00"/>
                  </a:solidFill>
                  <a:latin typeface="Arial" charset="0"/>
                </a:rPr>
                <a:t>Personal</a:t>
              </a:r>
            </a:p>
          </p:txBody>
        </p:sp>
      </p:grpSp>
    </p:spTree>
    <p:extLst>
      <p:ext uri="{BB962C8B-B14F-4D97-AF65-F5344CB8AC3E}">
        <p14:creationId xmlns:p14="http://schemas.microsoft.com/office/powerpoint/2010/main" val="620164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49520F-3C00-1246-8BA2-B927EF257F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881" y="9331"/>
            <a:ext cx="5971593" cy="6848669"/>
          </a:xfrm>
          <a:prstGeom prst="rect">
            <a:avLst/>
          </a:prstGeom>
        </p:spPr>
      </p:pic>
      <p:sp>
        <p:nvSpPr>
          <p:cNvPr id="9" name="TextBox 8">
            <a:extLst>
              <a:ext uri="{FF2B5EF4-FFF2-40B4-BE49-F238E27FC236}">
                <a16:creationId xmlns:a16="http://schemas.microsoft.com/office/drawing/2014/main" id="{57F14956-7BBD-8C48-8D9A-5E27DFABC656}"/>
              </a:ext>
            </a:extLst>
          </p:cNvPr>
          <p:cNvSpPr txBox="1"/>
          <p:nvPr/>
        </p:nvSpPr>
        <p:spPr>
          <a:xfrm>
            <a:off x="5903165" y="382553"/>
            <a:ext cx="6288835" cy="3785652"/>
          </a:xfrm>
          <a:prstGeom prst="rect">
            <a:avLst/>
          </a:prstGeom>
          <a:noFill/>
        </p:spPr>
        <p:txBody>
          <a:bodyPr wrap="square" rtlCol="0">
            <a:spAutoFit/>
          </a:bodyPr>
          <a:lstStyle/>
          <a:p>
            <a:pPr algn="ctr"/>
            <a:r>
              <a:rPr lang="en-US" sz="6000" b="1" dirty="0">
                <a:effectLst>
                  <a:outerShdw blurRad="50800" dist="38100" dir="2700000" algn="tl" rotWithShape="0">
                    <a:prstClr val="black">
                      <a:alpha val="40000"/>
                    </a:prstClr>
                  </a:outerShdw>
                </a:effectLst>
              </a:rPr>
              <a:t>How to Compress Time to </a:t>
            </a:r>
            <a:br>
              <a:rPr lang="en-US" sz="6000" b="1" dirty="0">
                <a:effectLst>
                  <a:outerShdw blurRad="50800" dist="38100" dir="2700000" algn="tl" rotWithShape="0">
                    <a:prstClr val="black">
                      <a:alpha val="40000"/>
                    </a:prstClr>
                  </a:outerShdw>
                </a:effectLst>
              </a:rPr>
            </a:br>
            <a:r>
              <a:rPr lang="en-US" sz="6000" b="1" dirty="0">
                <a:effectLst>
                  <a:outerShdw blurRad="50800" dist="38100" dir="2700000" algn="tl" rotWithShape="0">
                    <a:prstClr val="black">
                      <a:alpha val="40000"/>
                    </a:prstClr>
                  </a:outerShdw>
                </a:effectLst>
              </a:rPr>
              <a:t>E-Commerce Success</a:t>
            </a:r>
          </a:p>
        </p:txBody>
      </p:sp>
    </p:spTree>
    <p:extLst>
      <p:ext uri="{BB962C8B-B14F-4D97-AF65-F5344CB8AC3E}">
        <p14:creationId xmlns:p14="http://schemas.microsoft.com/office/powerpoint/2010/main" val="139608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32FA-46CE-B945-8631-3694307B8744}"/>
              </a:ext>
            </a:extLst>
          </p:cNvPr>
          <p:cNvSpPr>
            <a:spLocks noGrp="1"/>
          </p:cNvSpPr>
          <p:nvPr>
            <p:ph type="title"/>
          </p:nvPr>
        </p:nvSpPr>
        <p:spPr/>
        <p:txBody>
          <a:bodyPr>
            <a:normAutofit fontScale="90000"/>
          </a:bodyPr>
          <a:lstStyle/>
          <a:p>
            <a:r>
              <a:rPr lang="en-US" b="1" dirty="0"/>
              <a:t>Understand Your Customer Segmentation:</a:t>
            </a:r>
            <a:br>
              <a:rPr lang="en-US" b="1" dirty="0"/>
            </a:br>
            <a:r>
              <a:rPr lang="en-US" b="1" dirty="0"/>
              <a:t>5, 5, 15, 75…</a:t>
            </a:r>
          </a:p>
        </p:txBody>
      </p:sp>
      <p:sp>
        <p:nvSpPr>
          <p:cNvPr id="3" name="Content Placeholder 2">
            <a:extLst>
              <a:ext uri="{FF2B5EF4-FFF2-40B4-BE49-F238E27FC236}">
                <a16:creationId xmlns:a16="http://schemas.microsoft.com/office/drawing/2014/main" id="{B434AACD-9AC7-FF41-B9A3-814B22E7765D}"/>
              </a:ext>
            </a:extLst>
          </p:cNvPr>
          <p:cNvSpPr>
            <a:spLocks noGrp="1"/>
          </p:cNvSpPr>
          <p:nvPr>
            <p:ph idx="1"/>
          </p:nvPr>
        </p:nvSpPr>
        <p:spPr/>
        <p:txBody>
          <a:bodyPr>
            <a:normAutofit lnSpcReduction="10000"/>
          </a:bodyPr>
          <a:lstStyle/>
          <a:p>
            <a:r>
              <a:rPr lang="en-US" b="1" dirty="0"/>
              <a:t>Very large accounts ~ 5%</a:t>
            </a:r>
          </a:p>
          <a:p>
            <a:pPr lvl="1"/>
            <a:r>
              <a:rPr lang="en-US" dirty="0"/>
              <a:t>3% to 6% of accounts, 70% to 85% of revenue</a:t>
            </a:r>
          </a:p>
          <a:p>
            <a:pPr lvl="1"/>
            <a:r>
              <a:rPr lang="en-US" dirty="0"/>
              <a:t>Massive buying power, value added services pro bono</a:t>
            </a:r>
          </a:p>
          <a:p>
            <a:r>
              <a:rPr lang="en-US" b="1" dirty="0"/>
              <a:t>Large accounts – 5%</a:t>
            </a:r>
          </a:p>
          <a:p>
            <a:pPr lvl="1"/>
            <a:r>
              <a:rPr lang="en-US" dirty="0"/>
              <a:t>4% to 7% of accounts, 5% to 15% of revenue</a:t>
            </a:r>
          </a:p>
          <a:p>
            <a:pPr lvl="1"/>
            <a:r>
              <a:rPr lang="en-US" dirty="0"/>
              <a:t>6% to 10% higher gross margin than very large accounts</a:t>
            </a:r>
          </a:p>
          <a:p>
            <a:r>
              <a:rPr lang="en-US" b="1" dirty="0"/>
              <a:t>Medium accounts – 15%</a:t>
            </a:r>
          </a:p>
          <a:p>
            <a:pPr lvl="1"/>
            <a:r>
              <a:rPr lang="en-US" dirty="0"/>
              <a:t>10% to 18% of accounts, 10% to 18% of revenue</a:t>
            </a:r>
          </a:p>
          <a:p>
            <a:pPr lvl="1"/>
            <a:r>
              <a:rPr lang="en-US" dirty="0"/>
              <a:t>8% to 15% higher gross margin than very large accounts</a:t>
            </a:r>
          </a:p>
          <a:p>
            <a:r>
              <a:rPr lang="en-US" b="1" dirty="0"/>
              <a:t>Small accounts – 75%</a:t>
            </a:r>
          </a:p>
          <a:p>
            <a:pPr lvl="1"/>
            <a:r>
              <a:rPr lang="en-US" dirty="0"/>
              <a:t>70% to 80% of accounts, 3% to 7% of revenue</a:t>
            </a:r>
          </a:p>
        </p:txBody>
      </p:sp>
      <p:sp>
        <p:nvSpPr>
          <p:cNvPr id="4" name="Footer Placeholder 3">
            <a:extLst>
              <a:ext uri="{FF2B5EF4-FFF2-40B4-BE49-F238E27FC236}">
                <a16:creationId xmlns:a16="http://schemas.microsoft.com/office/drawing/2014/main" id="{53251DC7-23AC-914F-A719-75A04BC5CA6B}"/>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226658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4A9886E-B2E9-A941-B0E8-D8C5133EF6BA}"/>
              </a:ext>
            </a:extLst>
          </p:cNvPr>
          <p:cNvSpPr>
            <a:spLocks noGrp="1"/>
          </p:cNvSpPr>
          <p:nvPr>
            <p:ph type="ftr" sz="quarter" idx="11"/>
          </p:nvPr>
        </p:nvSpPr>
        <p:spPr/>
        <p:txBody>
          <a:bodyPr/>
          <a:lstStyle/>
          <a:p>
            <a:r>
              <a:rPr lang="en-US"/>
              <a:t>Copyright 2018 Real Results Marketing, Inc., All rights reserved.</a:t>
            </a:r>
            <a:endParaRPr lang="en-US" dirty="0"/>
          </a:p>
        </p:txBody>
      </p:sp>
      <p:sp>
        <p:nvSpPr>
          <p:cNvPr id="6" name="Title 1">
            <a:extLst>
              <a:ext uri="{FF2B5EF4-FFF2-40B4-BE49-F238E27FC236}">
                <a16:creationId xmlns:a16="http://schemas.microsoft.com/office/drawing/2014/main" id="{5B16CFE3-A3E4-AB4E-BBE9-5E310AA5AA77}"/>
              </a:ext>
            </a:extLst>
          </p:cNvPr>
          <p:cNvSpPr>
            <a:spLocks noGrp="1"/>
          </p:cNvSpPr>
          <p:nvPr>
            <p:ph type="title"/>
          </p:nvPr>
        </p:nvSpPr>
        <p:spPr>
          <a:xfrm>
            <a:off x="913775" y="283237"/>
            <a:ext cx="10364451" cy="935963"/>
          </a:xfrm>
        </p:spPr>
        <p:txBody>
          <a:bodyPr>
            <a:normAutofit/>
          </a:bodyPr>
          <a:lstStyle/>
          <a:p>
            <a:r>
              <a:rPr lang="en-US" b="1" dirty="0"/>
              <a:t>Top 5 Methods for Driving Online Sales</a:t>
            </a:r>
          </a:p>
        </p:txBody>
      </p:sp>
      <p:pic>
        <p:nvPicPr>
          <p:cNvPr id="9" name="Picture 8">
            <a:extLst>
              <a:ext uri="{FF2B5EF4-FFF2-40B4-BE49-F238E27FC236}">
                <a16:creationId xmlns:a16="http://schemas.microsoft.com/office/drawing/2014/main" id="{5E738F17-64F1-FE48-B428-BB5FFBCBF7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505" t="2103" r="21363" b="2355"/>
          <a:stretch/>
        </p:blipFill>
        <p:spPr>
          <a:xfrm>
            <a:off x="1263800" y="1038916"/>
            <a:ext cx="5145148" cy="5073688"/>
          </a:xfrm>
          <a:prstGeom prst="rect">
            <a:avLst/>
          </a:prstGeom>
        </p:spPr>
      </p:pic>
      <p:sp>
        <p:nvSpPr>
          <p:cNvPr id="10" name="TextBox 9">
            <a:extLst>
              <a:ext uri="{FF2B5EF4-FFF2-40B4-BE49-F238E27FC236}">
                <a16:creationId xmlns:a16="http://schemas.microsoft.com/office/drawing/2014/main" id="{6E718E99-6345-C64E-B6DC-71D9B537B5DA}"/>
              </a:ext>
            </a:extLst>
          </p:cNvPr>
          <p:cNvSpPr txBox="1"/>
          <p:nvPr/>
        </p:nvSpPr>
        <p:spPr>
          <a:xfrm>
            <a:off x="7456685" y="1880150"/>
            <a:ext cx="3555508" cy="2839239"/>
          </a:xfrm>
          <a:prstGeom prst="rect">
            <a:avLst/>
          </a:prstGeom>
          <a:noFill/>
        </p:spPr>
        <p:txBody>
          <a:bodyPr wrap="square" rtlCol="0">
            <a:spAutoFit/>
          </a:bodyPr>
          <a:lstStyle/>
          <a:p>
            <a:pPr algn="ctr"/>
            <a:r>
              <a:rPr lang="en-US" sz="2400" b="1" dirty="0"/>
              <a:t>“Also-Rans” (In order)</a:t>
            </a:r>
          </a:p>
          <a:p>
            <a:pPr algn="ctr"/>
            <a:endParaRPr lang="en-US" sz="1050" b="1" dirty="0"/>
          </a:p>
          <a:p>
            <a:pPr marL="342900" indent="-342900">
              <a:buFont typeface="Arial" panose="020B0604020202020204" pitchFamily="34" charset="0"/>
              <a:buChar char="•"/>
            </a:pPr>
            <a:r>
              <a:rPr lang="en-US" sz="2400" dirty="0"/>
              <a:t>Pay-per-click</a:t>
            </a:r>
          </a:p>
          <a:p>
            <a:pPr marL="342900" indent="-342900">
              <a:buFont typeface="Arial" panose="020B0604020202020204" pitchFamily="34" charset="0"/>
              <a:buChar char="•"/>
            </a:pPr>
            <a:r>
              <a:rPr lang="en-US" sz="2400" dirty="0"/>
              <a:t>Print Catalog</a:t>
            </a:r>
          </a:p>
          <a:p>
            <a:pPr marL="342900" indent="-342900">
              <a:buFont typeface="Arial" panose="020B0604020202020204" pitchFamily="34" charset="0"/>
              <a:buChar char="•"/>
            </a:pPr>
            <a:r>
              <a:rPr lang="en-US" sz="2400" dirty="0"/>
              <a:t>Social Media</a:t>
            </a:r>
          </a:p>
          <a:p>
            <a:pPr marL="342900" indent="-342900">
              <a:buFont typeface="Arial" panose="020B0604020202020204" pitchFamily="34" charset="0"/>
              <a:buChar char="•"/>
            </a:pPr>
            <a:r>
              <a:rPr lang="en-US" sz="2400" dirty="0"/>
              <a:t>Marketing automation</a:t>
            </a:r>
          </a:p>
          <a:p>
            <a:pPr marL="342900" indent="-342900">
              <a:buFont typeface="Arial" panose="020B0604020202020204" pitchFamily="34" charset="0"/>
              <a:buChar char="•"/>
            </a:pPr>
            <a:r>
              <a:rPr lang="en-US" sz="2400" dirty="0"/>
              <a:t>Direct mail</a:t>
            </a:r>
          </a:p>
          <a:p>
            <a:pPr marL="342900" indent="-342900">
              <a:buFont typeface="Arial" panose="020B0604020202020204" pitchFamily="34" charset="0"/>
              <a:buChar char="•"/>
            </a:pPr>
            <a:r>
              <a:rPr lang="en-US" sz="2400" dirty="0"/>
              <a:t>Mobile Apps</a:t>
            </a:r>
          </a:p>
        </p:txBody>
      </p:sp>
      <p:sp>
        <p:nvSpPr>
          <p:cNvPr id="11" name="Title 1">
            <a:extLst>
              <a:ext uri="{FF2B5EF4-FFF2-40B4-BE49-F238E27FC236}">
                <a16:creationId xmlns:a16="http://schemas.microsoft.com/office/drawing/2014/main" id="{822C85F2-FD23-B240-A3A3-FE8C15782BE3}"/>
              </a:ext>
            </a:extLst>
          </p:cNvPr>
          <p:cNvSpPr txBox="1">
            <a:spLocks/>
          </p:cNvSpPr>
          <p:nvPr/>
        </p:nvSpPr>
        <p:spPr>
          <a:xfrm>
            <a:off x="6096000" y="5380339"/>
            <a:ext cx="5919863" cy="732265"/>
          </a:xfrm>
          <a:prstGeom prst="rect">
            <a:avLst/>
          </a:prstGeom>
          <a:ln w="38100">
            <a:solidFill>
              <a:srgbClr val="FF0000"/>
            </a:solidFill>
          </a:ln>
        </p:spPr>
        <p:txBody>
          <a:bodyPr anchor="ctr">
            <a:normAutofit fontScale="925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People Drive Online Revenues</a:t>
            </a:r>
          </a:p>
        </p:txBody>
      </p:sp>
    </p:spTree>
    <p:extLst>
      <p:ext uri="{BB962C8B-B14F-4D97-AF65-F5344CB8AC3E}">
        <p14:creationId xmlns:p14="http://schemas.microsoft.com/office/powerpoint/2010/main" val="256640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C4A9-518E-3146-AE8A-F642F9110FB4}"/>
              </a:ext>
            </a:extLst>
          </p:cNvPr>
          <p:cNvSpPr>
            <a:spLocks noGrp="1"/>
          </p:cNvSpPr>
          <p:nvPr>
            <p:ph type="title"/>
          </p:nvPr>
        </p:nvSpPr>
        <p:spPr/>
        <p:txBody>
          <a:bodyPr>
            <a:normAutofit fontScale="90000"/>
          </a:bodyPr>
          <a:lstStyle/>
          <a:p>
            <a:r>
              <a:rPr lang="en-US" b="1" dirty="0"/>
              <a:t>Aligning Customer Facing Personnel &amp; E-commerce</a:t>
            </a:r>
          </a:p>
        </p:txBody>
      </p:sp>
      <p:sp>
        <p:nvSpPr>
          <p:cNvPr id="3" name="Content Placeholder 2">
            <a:extLst>
              <a:ext uri="{FF2B5EF4-FFF2-40B4-BE49-F238E27FC236}">
                <a16:creationId xmlns:a16="http://schemas.microsoft.com/office/drawing/2014/main" id="{88389236-1072-4E4F-8C84-BD938838B2AB}"/>
              </a:ext>
            </a:extLst>
          </p:cNvPr>
          <p:cNvSpPr>
            <a:spLocks noGrp="1"/>
          </p:cNvSpPr>
          <p:nvPr>
            <p:ph idx="1"/>
          </p:nvPr>
        </p:nvSpPr>
        <p:spPr>
          <a:xfrm>
            <a:off x="913775" y="1510301"/>
            <a:ext cx="10364452" cy="4280900"/>
          </a:xfrm>
        </p:spPr>
        <p:txBody>
          <a:bodyPr>
            <a:normAutofit/>
          </a:bodyPr>
          <a:lstStyle/>
          <a:p>
            <a:r>
              <a:rPr lang="en-US" sz="2400" dirty="0"/>
              <a:t>Align compensation – Sales Reps Don’t Have “Company Hats”</a:t>
            </a:r>
          </a:p>
          <a:p>
            <a:r>
              <a:rPr lang="en-US" sz="2400" dirty="0"/>
              <a:t>Show them how it makes them more efficient and effective - WIIFM</a:t>
            </a:r>
          </a:p>
          <a:p>
            <a:r>
              <a:rPr lang="en-US" sz="2400" dirty="0"/>
              <a:t>Incent and train customer facing personnel to become evangelists and trainers</a:t>
            </a:r>
          </a:p>
          <a:p>
            <a:r>
              <a:rPr lang="en-US" sz="2400" dirty="0"/>
              <a:t>Enable CSR’s to actually take an e-commerce order on behalf of the customer</a:t>
            </a:r>
          </a:p>
        </p:txBody>
      </p:sp>
      <p:sp>
        <p:nvSpPr>
          <p:cNvPr id="4" name="Footer Placeholder 3">
            <a:extLst>
              <a:ext uri="{FF2B5EF4-FFF2-40B4-BE49-F238E27FC236}">
                <a16:creationId xmlns:a16="http://schemas.microsoft.com/office/drawing/2014/main" id="{262E055A-F221-3B44-B749-1395A92EFD65}"/>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307480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C4A9-518E-3146-AE8A-F642F9110FB4}"/>
              </a:ext>
            </a:extLst>
          </p:cNvPr>
          <p:cNvSpPr>
            <a:spLocks noGrp="1"/>
          </p:cNvSpPr>
          <p:nvPr>
            <p:ph type="title"/>
          </p:nvPr>
        </p:nvSpPr>
        <p:spPr/>
        <p:txBody>
          <a:bodyPr>
            <a:normAutofit/>
          </a:bodyPr>
          <a:lstStyle/>
          <a:p>
            <a:r>
              <a:rPr lang="en-US" sz="4000" b="1" dirty="0"/>
              <a:t>Inside Sales</a:t>
            </a:r>
          </a:p>
        </p:txBody>
      </p:sp>
      <p:sp>
        <p:nvSpPr>
          <p:cNvPr id="3" name="Content Placeholder 2">
            <a:extLst>
              <a:ext uri="{FF2B5EF4-FFF2-40B4-BE49-F238E27FC236}">
                <a16:creationId xmlns:a16="http://schemas.microsoft.com/office/drawing/2014/main" id="{88389236-1072-4E4F-8C84-BD938838B2AB}"/>
              </a:ext>
            </a:extLst>
          </p:cNvPr>
          <p:cNvSpPr>
            <a:spLocks noGrp="1"/>
          </p:cNvSpPr>
          <p:nvPr>
            <p:ph idx="1"/>
          </p:nvPr>
        </p:nvSpPr>
        <p:spPr>
          <a:xfrm>
            <a:off x="913775" y="1510301"/>
            <a:ext cx="10364452" cy="4280900"/>
          </a:xfrm>
        </p:spPr>
        <p:txBody>
          <a:bodyPr>
            <a:normAutofit/>
          </a:bodyPr>
          <a:lstStyle/>
          <a:p>
            <a:r>
              <a:rPr lang="en-US" sz="2400" dirty="0"/>
              <a:t>Shift from primarily or all field sales -- add dedicated inside sales</a:t>
            </a:r>
          </a:p>
          <a:p>
            <a:r>
              <a:rPr lang="en-US" sz="2400" dirty="0"/>
              <a:t>It’s about your efficiency and your customers’: Sales calls completed in 15 mins instead of 30 to 60</a:t>
            </a:r>
          </a:p>
          <a:p>
            <a:r>
              <a:rPr lang="en-US" sz="2400" dirty="0"/>
              <a:t>Extends sales coverage to smaller accounts where outside reps don’t make financial sense</a:t>
            </a:r>
          </a:p>
        </p:txBody>
      </p:sp>
      <p:sp>
        <p:nvSpPr>
          <p:cNvPr id="4" name="Footer Placeholder 3">
            <a:extLst>
              <a:ext uri="{FF2B5EF4-FFF2-40B4-BE49-F238E27FC236}">
                <a16:creationId xmlns:a16="http://schemas.microsoft.com/office/drawing/2014/main" id="{262E055A-F221-3B44-B749-1395A92EFD65}"/>
              </a:ext>
            </a:extLst>
          </p:cNvPr>
          <p:cNvSpPr>
            <a:spLocks noGrp="1"/>
          </p:cNvSpPr>
          <p:nvPr>
            <p:ph type="ftr" sz="quarter" idx="11"/>
          </p:nvPr>
        </p:nvSpPr>
        <p:spPr/>
        <p:txBody>
          <a:bodyPr/>
          <a:lstStyle/>
          <a:p>
            <a:r>
              <a:rPr lang="en-US"/>
              <a:t>Copyright 2018 Real Results Marketing, Inc., All rights reserved.</a:t>
            </a:r>
            <a:endParaRPr lang="en-US" dirty="0"/>
          </a:p>
        </p:txBody>
      </p:sp>
      <p:sp>
        <p:nvSpPr>
          <p:cNvPr id="5" name="Rectangle 4">
            <a:extLst>
              <a:ext uri="{FF2B5EF4-FFF2-40B4-BE49-F238E27FC236}">
                <a16:creationId xmlns:a16="http://schemas.microsoft.com/office/drawing/2014/main" id="{0F6E7AA8-242D-9649-AE30-5889BCAC0A69}"/>
              </a:ext>
            </a:extLst>
          </p:cNvPr>
          <p:cNvSpPr/>
          <p:nvPr/>
        </p:nvSpPr>
        <p:spPr>
          <a:xfrm>
            <a:off x="2429435" y="4545570"/>
            <a:ext cx="7333129" cy="954107"/>
          </a:xfrm>
          <a:prstGeom prst="rect">
            <a:avLst/>
          </a:prstGeom>
          <a:ln w="38100">
            <a:solidFill>
              <a:srgbClr val="FF0000"/>
            </a:solidFill>
          </a:ln>
        </p:spPr>
        <p:txBody>
          <a:bodyPr wrap="square">
            <a:spAutoFit/>
          </a:bodyPr>
          <a:lstStyle/>
          <a:p>
            <a:pPr algn="ctr"/>
            <a:r>
              <a:rPr lang="en-US" sz="2800" b="1" dirty="0"/>
              <a:t>Inside sales can reach 20 to 25 customers per day at $7 to $9 per contact</a:t>
            </a:r>
          </a:p>
        </p:txBody>
      </p:sp>
    </p:spTree>
    <p:extLst>
      <p:ext uri="{BB962C8B-B14F-4D97-AF65-F5344CB8AC3E}">
        <p14:creationId xmlns:p14="http://schemas.microsoft.com/office/powerpoint/2010/main" val="192581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C4A9-518E-3146-AE8A-F642F9110FB4}"/>
              </a:ext>
            </a:extLst>
          </p:cNvPr>
          <p:cNvSpPr>
            <a:spLocks noGrp="1"/>
          </p:cNvSpPr>
          <p:nvPr>
            <p:ph type="title"/>
          </p:nvPr>
        </p:nvSpPr>
        <p:spPr/>
        <p:txBody>
          <a:bodyPr>
            <a:normAutofit/>
          </a:bodyPr>
          <a:lstStyle/>
          <a:p>
            <a:r>
              <a:rPr lang="en-US" sz="4000" b="1" dirty="0"/>
              <a:t>Direct Response &amp; E-Commerce</a:t>
            </a:r>
          </a:p>
        </p:txBody>
      </p:sp>
      <p:sp>
        <p:nvSpPr>
          <p:cNvPr id="3" name="Content Placeholder 2">
            <a:extLst>
              <a:ext uri="{FF2B5EF4-FFF2-40B4-BE49-F238E27FC236}">
                <a16:creationId xmlns:a16="http://schemas.microsoft.com/office/drawing/2014/main" id="{88389236-1072-4E4F-8C84-BD938838B2AB}"/>
              </a:ext>
            </a:extLst>
          </p:cNvPr>
          <p:cNvSpPr>
            <a:spLocks noGrp="1"/>
          </p:cNvSpPr>
          <p:nvPr>
            <p:ph idx="1"/>
          </p:nvPr>
        </p:nvSpPr>
        <p:spPr>
          <a:xfrm>
            <a:off x="913775" y="1510301"/>
            <a:ext cx="10364452" cy="4280900"/>
          </a:xfrm>
        </p:spPr>
        <p:txBody>
          <a:bodyPr>
            <a:normAutofit/>
          </a:bodyPr>
          <a:lstStyle/>
          <a:p>
            <a:pPr>
              <a:spcAft>
                <a:spcPts val="1200"/>
              </a:spcAft>
            </a:pPr>
            <a:r>
              <a:rPr lang="en-US" sz="2800" dirty="0"/>
              <a:t>Where relevant, leverage print to drive e-commerce transactions</a:t>
            </a:r>
          </a:p>
          <a:p>
            <a:pPr lvl="1">
              <a:buFont typeface=".AppleSystemUIFont"/>
              <a:buChar char="-"/>
            </a:pPr>
            <a:r>
              <a:rPr lang="en-US" sz="2400" dirty="0"/>
              <a:t>Include icons for videos, PDF resources, etc.</a:t>
            </a:r>
          </a:p>
          <a:p>
            <a:pPr lvl="1">
              <a:buFont typeface=".AppleSystemUIFont"/>
              <a:buChar char="-"/>
            </a:pPr>
            <a:r>
              <a:rPr lang="en-US" sz="2400" dirty="0"/>
              <a:t>Short URLs in print pointing to product or landing page</a:t>
            </a:r>
          </a:p>
          <a:p>
            <a:pPr lvl="1">
              <a:spcAft>
                <a:spcPts val="1200"/>
              </a:spcAft>
              <a:buFont typeface=".AppleSystemUIFont"/>
              <a:buChar char="-"/>
            </a:pPr>
            <a:r>
              <a:rPr lang="en-US" sz="2400" dirty="0"/>
              <a:t>Highlight e-commerce benefits, e.g., self-service, 24/7 order placement, product or solutions research, etc.</a:t>
            </a:r>
          </a:p>
          <a:p>
            <a:r>
              <a:rPr lang="en-US" sz="2800" dirty="0"/>
              <a:t>Use a control group for any print flyer/catalog</a:t>
            </a:r>
          </a:p>
        </p:txBody>
      </p:sp>
      <p:sp>
        <p:nvSpPr>
          <p:cNvPr id="4" name="Footer Placeholder 3">
            <a:extLst>
              <a:ext uri="{FF2B5EF4-FFF2-40B4-BE49-F238E27FC236}">
                <a16:creationId xmlns:a16="http://schemas.microsoft.com/office/drawing/2014/main" id="{262E055A-F221-3B44-B749-1395A92EFD65}"/>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411637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C4A9-518E-3146-AE8A-F642F9110FB4}"/>
              </a:ext>
            </a:extLst>
          </p:cNvPr>
          <p:cNvSpPr>
            <a:spLocks noGrp="1"/>
          </p:cNvSpPr>
          <p:nvPr>
            <p:ph type="title"/>
          </p:nvPr>
        </p:nvSpPr>
        <p:spPr/>
        <p:txBody>
          <a:bodyPr>
            <a:normAutofit/>
          </a:bodyPr>
          <a:lstStyle/>
          <a:p>
            <a:r>
              <a:rPr lang="en-US" sz="4000" b="1" dirty="0"/>
              <a:t>Digital Marketing &amp; E-Commerce </a:t>
            </a:r>
          </a:p>
        </p:txBody>
      </p:sp>
      <p:sp>
        <p:nvSpPr>
          <p:cNvPr id="3" name="Content Placeholder 2">
            <a:extLst>
              <a:ext uri="{FF2B5EF4-FFF2-40B4-BE49-F238E27FC236}">
                <a16:creationId xmlns:a16="http://schemas.microsoft.com/office/drawing/2014/main" id="{88389236-1072-4E4F-8C84-BD938838B2AB}"/>
              </a:ext>
            </a:extLst>
          </p:cNvPr>
          <p:cNvSpPr>
            <a:spLocks noGrp="1"/>
          </p:cNvSpPr>
          <p:nvPr>
            <p:ph idx="1"/>
          </p:nvPr>
        </p:nvSpPr>
        <p:spPr>
          <a:xfrm>
            <a:off x="913775" y="1510301"/>
            <a:ext cx="10364452" cy="4280900"/>
          </a:xfrm>
        </p:spPr>
        <p:txBody>
          <a:bodyPr>
            <a:normAutofit/>
          </a:bodyPr>
          <a:lstStyle/>
          <a:p>
            <a:r>
              <a:rPr lang="en-US" sz="2400" dirty="0"/>
              <a:t>Search engine optimization (SEO)</a:t>
            </a:r>
          </a:p>
          <a:p>
            <a:pPr lvl="1"/>
            <a:r>
              <a:rPr lang="en-US" sz="2000" dirty="0"/>
              <a:t>Start w/audit &amp; address errors</a:t>
            </a:r>
          </a:p>
          <a:p>
            <a:pPr lvl="1"/>
            <a:r>
              <a:rPr lang="en-US" sz="2000" dirty="0"/>
              <a:t>Develop SEO plan and continually implement</a:t>
            </a:r>
          </a:p>
          <a:p>
            <a:pPr lvl="1"/>
            <a:r>
              <a:rPr lang="en-US" sz="2000" dirty="0"/>
              <a:t>Local SEO: optimize Google </a:t>
            </a:r>
            <a:r>
              <a:rPr lang="en-US" sz="2000" dirty="0" err="1"/>
              <a:t>MyBusiness</a:t>
            </a:r>
            <a:r>
              <a:rPr lang="en-US" sz="2000" dirty="0"/>
              <a:t> &amp; Bing Places</a:t>
            </a:r>
          </a:p>
          <a:p>
            <a:r>
              <a:rPr lang="en-US" sz="2400" dirty="0"/>
              <a:t>Search engine marketing (SEM)</a:t>
            </a:r>
          </a:p>
          <a:p>
            <a:r>
              <a:rPr lang="en-US" sz="2400" dirty="0"/>
              <a:t>Email marketing and marketing automation</a:t>
            </a:r>
          </a:p>
          <a:p>
            <a:r>
              <a:rPr lang="en-US" sz="2400" dirty="0"/>
              <a:t>Social media as appropriate – test </a:t>
            </a:r>
          </a:p>
          <a:p>
            <a:r>
              <a:rPr lang="en-US" sz="2400" dirty="0"/>
              <a:t>Mobile apps if applicable to your customer base</a:t>
            </a:r>
          </a:p>
        </p:txBody>
      </p:sp>
      <p:sp>
        <p:nvSpPr>
          <p:cNvPr id="4" name="Footer Placeholder 3">
            <a:extLst>
              <a:ext uri="{FF2B5EF4-FFF2-40B4-BE49-F238E27FC236}">
                <a16:creationId xmlns:a16="http://schemas.microsoft.com/office/drawing/2014/main" id="{262E055A-F221-3B44-B749-1395A92EFD65}"/>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1503871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2C4A9-518E-3146-AE8A-F642F9110FB4}"/>
              </a:ext>
            </a:extLst>
          </p:cNvPr>
          <p:cNvSpPr>
            <a:spLocks noGrp="1"/>
          </p:cNvSpPr>
          <p:nvPr>
            <p:ph type="title"/>
          </p:nvPr>
        </p:nvSpPr>
        <p:spPr/>
        <p:txBody>
          <a:bodyPr>
            <a:normAutofit/>
          </a:bodyPr>
          <a:lstStyle/>
          <a:p>
            <a:r>
              <a:rPr lang="en-US" sz="4000" b="1" dirty="0"/>
              <a:t>EDI &amp; Order Automation</a:t>
            </a:r>
          </a:p>
        </p:txBody>
      </p:sp>
      <p:sp>
        <p:nvSpPr>
          <p:cNvPr id="3" name="Content Placeholder 2">
            <a:extLst>
              <a:ext uri="{FF2B5EF4-FFF2-40B4-BE49-F238E27FC236}">
                <a16:creationId xmlns:a16="http://schemas.microsoft.com/office/drawing/2014/main" id="{88389236-1072-4E4F-8C84-BD938838B2AB}"/>
              </a:ext>
            </a:extLst>
          </p:cNvPr>
          <p:cNvSpPr>
            <a:spLocks noGrp="1"/>
          </p:cNvSpPr>
          <p:nvPr>
            <p:ph idx="1"/>
          </p:nvPr>
        </p:nvSpPr>
        <p:spPr>
          <a:xfrm>
            <a:off x="913775" y="1510301"/>
            <a:ext cx="10364452" cy="4280900"/>
          </a:xfrm>
        </p:spPr>
        <p:txBody>
          <a:bodyPr>
            <a:normAutofit lnSpcReduction="10000"/>
          </a:bodyPr>
          <a:lstStyle/>
          <a:p>
            <a:r>
              <a:rPr lang="en-US" sz="2800" dirty="0"/>
              <a:t>EDI for very large customers and some large customers who are willing to incur cost of setup</a:t>
            </a:r>
          </a:p>
          <a:p>
            <a:r>
              <a:rPr lang="en-US" sz="2800" dirty="0"/>
              <a:t>Order automation for very large and large customers who like to email</a:t>
            </a:r>
          </a:p>
          <a:p>
            <a:r>
              <a:rPr lang="en-US" sz="2800" dirty="0"/>
              <a:t>Benefits</a:t>
            </a:r>
          </a:p>
          <a:p>
            <a:pPr lvl="1"/>
            <a:r>
              <a:rPr lang="en-US" sz="2400" dirty="0"/>
              <a:t>Order accuracy improvement</a:t>
            </a:r>
          </a:p>
          <a:p>
            <a:pPr lvl="1"/>
            <a:r>
              <a:rPr lang="en-US" sz="2400" dirty="0"/>
              <a:t>Order automation productivity benefit</a:t>
            </a:r>
          </a:p>
          <a:p>
            <a:pPr lvl="1"/>
            <a:r>
              <a:rPr lang="en-US" sz="2400" dirty="0"/>
              <a:t>Revenue lift</a:t>
            </a:r>
          </a:p>
        </p:txBody>
      </p:sp>
      <p:sp>
        <p:nvSpPr>
          <p:cNvPr id="4" name="Footer Placeholder 3">
            <a:extLst>
              <a:ext uri="{FF2B5EF4-FFF2-40B4-BE49-F238E27FC236}">
                <a16:creationId xmlns:a16="http://schemas.microsoft.com/office/drawing/2014/main" id="{262E055A-F221-3B44-B749-1395A92EFD65}"/>
              </a:ext>
            </a:extLst>
          </p:cNvPr>
          <p:cNvSpPr>
            <a:spLocks noGrp="1"/>
          </p:cNvSpPr>
          <p:nvPr>
            <p:ph type="ftr" sz="quarter" idx="11"/>
          </p:nvPr>
        </p:nvSpPr>
        <p:spPr/>
        <p:txBody>
          <a:bodyPr/>
          <a:lstStyle/>
          <a:p>
            <a:r>
              <a:rPr lang="en-US" dirty="0"/>
              <a:t>Copyright 2018 Real Results Marketing, Inc., All rights reserved.</a:t>
            </a:r>
          </a:p>
        </p:txBody>
      </p:sp>
    </p:spTree>
    <p:extLst>
      <p:ext uri="{BB962C8B-B14F-4D97-AF65-F5344CB8AC3E}">
        <p14:creationId xmlns:p14="http://schemas.microsoft.com/office/powerpoint/2010/main" val="1567863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A47A-D398-F642-967E-65F7A0BBAC9B}"/>
              </a:ext>
            </a:extLst>
          </p:cNvPr>
          <p:cNvSpPr>
            <a:spLocks noGrp="1"/>
          </p:cNvSpPr>
          <p:nvPr>
            <p:ph type="title"/>
          </p:nvPr>
        </p:nvSpPr>
        <p:spPr>
          <a:xfrm>
            <a:off x="913775" y="283237"/>
            <a:ext cx="10862893" cy="935963"/>
          </a:xfrm>
        </p:spPr>
        <p:txBody>
          <a:bodyPr>
            <a:normAutofit fontScale="90000"/>
          </a:bodyPr>
          <a:lstStyle/>
          <a:p>
            <a:pPr algn="l"/>
            <a:r>
              <a:rPr lang="en-US" b="1" dirty="0"/>
              <a:t>Build it So They Will Come: Create Internal Advocates</a:t>
            </a:r>
          </a:p>
        </p:txBody>
      </p:sp>
      <p:sp>
        <p:nvSpPr>
          <p:cNvPr id="3" name="Content Placeholder 2">
            <a:extLst>
              <a:ext uri="{FF2B5EF4-FFF2-40B4-BE49-F238E27FC236}">
                <a16:creationId xmlns:a16="http://schemas.microsoft.com/office/drawing/2014/main" id="{A86C42AF-43F1-684D-8B5C-8F3973660427}"/>
              </a:ext>
            </a:extLst>
          </p:cNvPr>
          <p:cNvSpPr>
            <a:spLocks noGrp="1"/>
          </p:cNvSpPr>
          <p:nvPr>
            <p:ph idx="1"/>
          </p:nvPr>
        </p:nvSpPr>
        <p:spPr/>
        <p:txBody>
          <a:bodyPr>
            <a:normAutofit/>
          </a:bodyPr>
          <a:lstStyle/>
          <a:p>
            <a:r>
              <a:rPr lang="en-US" sz="2400" dirty="0"/>
              <a:t>Show CSRs &amp; Inside/Field Sales how E-Commerce helps customers </a:t>
            </a:r>
            <a:r>
              <a:rPr lang="en-US" sz="2400" b="1" u="sng" dirty="0"/>
              <a:t>AND</a:t>
            </a:r>
            <a:r>
              <a:rPr lang="en-US" sz="2400" dirty="0"/>
              <a:t> them</a:t>
            </a:r>
          </a:p>
          <a:p>
            <a:pPr marL="809625" lvl="1" indent="-352425">
              <a:buFont typeface="Wingdings" pitchFamily="2" charset="2"/>
              <a:buChar char="ü"/>
            </a:pPr>
            <a:r>
              <a:rPr lang="en-US" sz="2000" dirty="0"/>
              <a:t>Training sessions</a:t>
            </a:r>
          </a:p>
          <a:p>
            <a:pPr marL="809625" lvl="1" indent="-352425">
              <a:buFont typeface="Wingdings" pitchFamily="2" charset="2"/>
              <a:buChar char="ü"/>
            </a:pPr>
            <a:r>
              <a:rPr lang="en-US" sz="2000" dirty="0"/>
              <a:t>One on one feature/functionality training</a:t>
            </a:r>
          </a:p>
          <a:p>
            <a:pPr marL="809625" lvl="1" indent="-352425">
              <a:buFont typeface="Wingdings" pitchFamily="2" charset="2"/>
              <a:buChar char="ü"/>
            </a:pPr>
            <a:r>
              <a:rPr lang="en-US" sz="2000" dirty="0"/>
              <a:t>Demonstrate how online orders save time and allow reps to be more consultative</a:t>
            </a:r>
          </a:p>
          <a:p>
            <a:pPr marL="809625" lvl="1" indent="-352425">
              <a:buFont typeface="Wingdings" pitchFamily="2" charset="2"/>
              <a:buChar char="ü"/>
            </a:pPr>
            <a:r>
              <a:rPr lang="en-US" sz="2000" dirty="0"/>
              <a:t>Test to ensure comprehension</a:t>
            </a:r>
          </a:p>
          <a:p>
            <a:pPr marL="809625" lvl="1" indent="-352425">
              <a:buFont typeface="Lucida Grande" panose="020B0600040502020204" pitchFamily="34" charset="0"/>
              <a:buChar char="→"/>
            </a:pPr>
            <a:r>
              <a:rPr lang="en-US" sz="2000" dirty="0"/>
              <a:t>Provide incentive or SPIFF for a period of time to convert current phone, email, and fax orders to website.</a:t>
            </a:r>
          </a:p>
        </p:txBody>
      </p:sp>
      <p:sp>
        <p:nvSpPr>
          <p:cNvPr id="4" name="Footer Placeholder 3">
            <a:extLst>
              <a:ext uri="{FF2B5EF4-FFF2-40B4-BE49-F238E27FC236}">
                <a16:creationId xmlns:a16="http://schemas.microsoft.com/office/drawing/2014/main" id="{72605B3B-2296-5546-9CB0-731D9F290EE3}"/>
              </a:ext>
            </a:extLst>
          </p:cNvPr>
          <p:cNvSpPr>
            <a:spLocks noGrp="1"/>
          </p:cNvSpPr>
          <p:nvPr>
            <p:ph type="ftr" sz="quarter" idx="11"/>
          </p:nvPr>
        </p:nvSpPr>
        <p:spPr/>
        <p:txBody>
          <a:bodyPr/>
          <a:lstStyle/>
          <a:p>
            <a:r>
              <a:rPr lang="en-US"/>
              <a:t>Copyright 2018 Real Results Marketing, Inc., All rights reserved.</a:t>
            </a:r>
            <a:endParaRPr lang="en-US" dirty="0"/>
          </a:p>
        </p:txBody>
      </p:sp>
      <p:pic>
        <p:nvPicPr>
          <p:cNvPr id="6" name="Picture 5">
            <a:extLst>
              <a:ext uri="{FF2B5EF4-FFF2-40B4-BE49-F238E27FC236}">
                <a16:creationId xmlns:a16="http://schemas.microsoft.com/office/drawing/2014/main" id="{950156D3-4503-1D4F-8D59-2006C5EFC2D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000" b="90000" l="10000" r="90000">
                        <a14:foregroundMark x1="20898" y1="20669" x2="30859" y2="64764"/>
                        <a14:foregroundMark x1="18652" y1="73622" x2="18652" y2="73622"/>
                        <a14:foregroundMark x1="17773" y1="74213" x2="19238" y2="73819"/>
                        <a14:foregroundMark x1="69238" y1="36024" x2="72852" y2="32480"/>
                        <a14:foregroundMark x1="72852" y1="32480" x2="73145" y2="31890"/>
                        <a14:backgroundMark x1="6055" y1="5906" x2="6445" y2="91732"/>
                      </a14:backgroundRemoval>
                    </a14:imgEffect>
                  </a14:imgLayer>
                </a14:imgProps>
              </a:ext>
              <a:ext uri="{28A0092B-C50C-407E-A947-70E740481C1C}">
                <a14:useLocalDpi xmlns:a14="http://schemas.microsoft.com/office/drawing/2010/main"/>
              </a:ext>
            </a:extLst>
          </a:blip>
          <a:srcRect l="12343" r="21266"/>
          <a:stretch/>
        </p:blipFill>
        <p:spPr>
          <a:xfrm>
            <a:off x="4762919" y="4198879"/>
            <a:ext cx="2825729" cy="2111486"/>
          </a:xfrm>
          <a:prstGeom prst="rect">
            <a:avLst/>
          </a:prstGeom>
        </p:spPr>
      </p:pic>
    </p:spTree>
    <p:extLst>
      <p:ext uri="{BB962C8B-B14F-4D97-AF65-F5344CB8AC3E}">
        <p14:creationId xmlns:p14="http://schemas.microsoft.com/office/powerpoint/2010/main" val="223923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B9FE-CA5E-454E-A1F2-26E8522426DA}"/>
              </a:ext>
            </a:extLst>
          </p:cNvPr>
          <p:cNvSpPr>
            <a:spLocks noGrp="1"/>
          </p:cNvSpPr>
          <p:nvPr>
            <p:ph type="title"/>
          </p:nvPr>
        </p:nvSpPr>
        <p:spPr/>
        <p:txBody>
          <a:bodyPr/>
          <a:lstStyle/>
          <a:p>
            <a:pPr algn="l"/>
            <a:r>
              <a:rPr lang="en-US" b="1" dirty="0"/>
              <a:t>Agenda</a:t>
            </a:r>
          </a:p>
        </p:txBody>
      </p:sp>
      <p:sp>
        <p:nvSpPr>
          <p:cNvPr id="3" name="Content Placeholder 2">
            <a:extLst>
              <a:ext uri="{FF2B5EF4-FFF2-40B4-BE49-F238E27FC236}">
                <a16:creationId xmlns:a16="http://schemas.microsoft.com/office/drawing/2014/main" id="{3A5E6D2F-FFF9-6244-B317-CA2B6187CD21}"/>
              </a:ext>
            </a:extLst>
          </p:cNvPr>
          <p:cNvSpPr>
            <a:spLocks noGrp="1"/>
          </p:cNvSpPr>
          <p:nvPr>
            <p:ph idx="1"/>
          </p:nvPr>
        </p:nvSpPr>
        <p:spPr>
          <a:xfrm>
            <a:off x="913774" y="1476678"/>
            <a:ext cx="10364452" cy="4389120"/>
          </a:xfrm>
        </p:spPr>
        <p:txBody>
          <a:bodyPr>
            <a:normAutofit/>
          </a:bodyPr>
          <a:lstStyle/>
          <a:p>
            <a:r>
              <a:rPr lang="en-US" sz="3200" dirty="0"/>
              <a:t>Channel Tipping Point: Status of B2B E-Commerce</a:t>
            </a:r>
          </a:p>
          <a:p>
            <a:r>
              <a:rPr lang="en-US" sz="3200" dirty="0"/>
              <a:t>How do Customers Want to Shop &amp; Buy?</a:t>
            </a:r>
          </a:p>
          <a:p>
            <a:pPr>
              <a:buFont typeface="Arial" panose="020B0604020202020204" pitchFamily="34" charset="0"/>
              <a:buChar char="•"/>
            </a:pPr>
            <a:r>
              <a:rPr lang="en-US" sz="3200" dirty="0"/>
              <a:t>E-Commerce – How to Speed Up Success</a:t>
            </a:r>
          </a:p>
          <a:p>
            <a:pPr>
              <a:buFont typeface="Arial" panose="020B0604020202020204" pitchFamily="34" charset="0"/>
              <a:buChar char="•"/>
            </a:pPr>
            <a:r>
              <a:rPr lang="en-US" sz="3200" dirty="0"/>
              <a:t>Prescriptions Based on E-Commerce Maturity</a:t>
            </a:r>
          </a:p>
          <a:p>
            <a:pPr marL="0" indent="0">
              <a:buNone/>
            </a:pPr>
            <a:endParaRPr lang="en-US" sz="3200" dirty="0"/>
          </a:p>
        </p:txBody>
      </p:sp>
      <p:sp>
        <p:nvSpPr>
          <p:cNvPr id="4" name="Footer Placeholder 3">
            <a:extLst>
              <a:ext uri="{FF2B5EF4-FFF2-40B4-BE49-F238E27FC236}">
                <a16:creationId xmlns:a16="http://schemas.microsoft.com/office/drawing/2014/main" id="{4A24F014-4A4F-F640-8F9C-EB15FA879013}"/>
              </a:ext>
            </a:extLst>
          </p:cNvPr>
          <p:cNvSpPr>
            <a:spLocks noGrp="1"/>
          </p:cNvSpPr>
          <p:nvPr>
            <p:ph type="ftr" sz="quarter" idx="11"/>
          </p:nvPr>
        </p:nvSpPr>
        <p:spPr/>
        <p:txBody>
          <a:bodyPr/>
          <a:lstStyle/>
          <a:p>
            <a:r>
              <a:rPr lang="en-US" dirty="0"/>
              <a:t>Copyright 2018 Real Results Marketing, Inc. All rights reserved.</a:t>
            </a:r>
          </a:p>
        </p:txBody>
      </p:sp>
      <p:sp>
        <p:nvSpPr>
          <p:cNvPr id="6" name="TextBox 5">
            <a:extLst>
              <a:ext uri="{FF2B5EF4-FFF2-40B4-BE49-F238E27FC236}">
                <a16:creationId xmlns:a16="http://schemas.microsoft.com/office/drawing/2014/main" id="{36106B9D-5B1B-A740-BA78-0BA2B50DD806}"/>
              </a:ext>
            </a:extLst>
          </p:cNvPr>
          <p:cNvSpPr txBox="1"/>
          <p:nvPr/>
        </p:nvSpPr>
        <p:spPr>
          <a:xfrm>
            <a:off x="2228336" y="4473146"/>
            <a:ext cx="7903212" cy="1140825"/>
          </a:xfrm>
          <a:prstGeom prst="rect">
            <a:avLst/>
          </a:prstGeom>
          <a:noFill/>
          <a:ln w="38100">
            <a:solidFill>
              <a:srgbClr val="FF0000"/>
            </a:solidFill>
          </a:ln>
        </p:spPr>
        <p:txBody>
          <a:bodyPr wrap="square" rtlCol="0">
            <a:spAutoFit/>
          </a:bodyPr>
          <a:lstStyle/>
          <a:p>
            <a:pPr algn="ctr">
              <a:lnSpc>
                <a:spcPct val="150000"/>
              </a:lnSpc>
              <a:spcAft>
                <a:spcPts val="1200"/>
              </a:spcAft>
            </a:pPr>
            <a:r>
              <a:rPr lang="en-US" sz="2400" b="1" dirty="0"/>
              <a:t>If you’d like a copy of this presentation, send email to: </a:t>
            </a:r>
            <a:r>
              <a:rPr lang="en-US" sz="2400" b="1" dirty="0" err="1"/>
              <a:t>dean@RealResultsMarketing.com</a:t>
            </a:r>
            <a:endParaRPr lang="en-US" sz="2400" b="1" dirty="0"/>
          </a:p>
        </p:txBody>
      </p:sp>
    </p:spTree>
    <p:extLst>
      <p:ext uri="{BB962C8B-B14F-4D97-AF65-F5344CB8AC3E}">
        <p14:creationId xmlns:p14="http://schemas.microsoft.com/office/powerpoint/2010/main" val="181528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A47A-D398-F642-967E-65F7A0BBAC9B}"/>
              </a:ext>
            </a:extLst>
          </p:cNvPr>
          <p:cNvSpPr>
            <a:spLocks noGrp="1"/>
          </p:cNvSpPr>
          <p:nvPr>
            <p:ph type="title"/>
          </p:nvPr>
        </p:nvSpPr>
        <p:spPr>
          <a:xfrm>
            <a:off x="913775" y="283237"/>
            <a:ext cx="10862893" cy="935963"/>
          </a:xfrm>
        </p:spPr>
        <p:txBody>
          <a:bodyPr>
            <a:normAutofit fontScale="90000"/>
          </a:bodyPr>
          <a:lstStyle/>
          <a:p>
            <a:pPr algn="l"/>
            <a:r>
              <a:rPr lang="en-US" b="1" dirty="0"/>
              <a:t>Build it So They Will Come: Transition Customers Online</a:t>
            </a:r>
          </a:p>
        </p:txBody>
      </p:sp>
      <p:sp>
        <p:nvSpPr>
          <p:cNvPr id="3" name="Content Placeholder 2">
            <a:extLst>
              <a:ext uri="{FF2B5EF4-FFF2-40B4-BE49-F238E27FC236}">
                <a16:creationId xmlns:a16="http://schemas.microsoft.com/office/drawing/2014/main" id="{A86C42AF-43F1-684D-8B5C-8F3973660427}"/>
              </a:ext>
            </a:extLst>
          </p:cNvPr>
          <p:cNvSpPr>
            <a:spLocks noGrp="1"/>
          </p:cNvSpPr>
          <p:nvPr>
            <p:ph idx="1"/>
          </p:nvPr>
        </p:nvSpPr>
        <p:spPr>
          <a:xfrm>
            <a:off x="913775" y="1261409"/>
            <a:ext cx="10364452" cy="4389120"/>
          </a:xfrm>
        </p:spPr>
        <p:txBody>
          <a:bodyPr>
            <a:normAutofit/>
          </a:bodyPr>
          <a:lstStyle/>
          <a:p>
            <a:r>
              <a:rPr lang="en-US" sz="2400" dirty="0"/>
              <a:t>Identify key internal advocate </a:t>
            </a:r>
          </a:p>
          <a:p>
            <a:pPr marL="809625" lvl="1" indent="-352425">
              <a:buFont typeface="Wingdings" pitchFamily="2" charset="2"/>
              <a:buChar char="ü"/>
            </a:pPr>
            <a:r>
              <a:rPr lang="en-US" sz="2000" dirty="0"/>
              <a:t>Travel with salespeople to onboard key customers</a:t>
            </a:r>
          </a:p>
          <a:p>
            <a:pPr marL="809625" lvl="1" indent="-352425">
              <a:buFont typeface="Wingdings" pitchFamily="2" charset="2"/>
              <a:buChar char="ü"/>
            </a:pPr>
            <a:r>
              <a:rPr lang="en-US" sz="2000" dirty="0"/>
              <a:t>Primary point of contact for new online customers</a:t>
            </a:r>
          </a:p>
          <a:p>
            <a:pPr marL="809625" lvl="1" indent="-352425">
              <a:buFont typeface="Wingdings" pitchFamily="2" charset="2"/>
              <a:buChar char="ü"/>
            </a:pPr>
            <a:r>
              <a:rPr lang="en-US" sz="2000" dirty="0"/>
              <a:t>Create how-to-videos (create account, self-service, etc.)</a:t>
            </a:r>
          </a:p>
          <a:p>
            <a:pPr marL="809625" lvl="1" indent="-352425">
              <a:buFont typeface="Wingdings" pitchFamily="2" charset="2"/>
              <a:buChar char="ü"/>
            </a:pPr>
            <a:r>
              <a:rPr lang="en-US" sz="2000" dirty="0"/>
              <a:t>Create other step-by-step directions for accomplishing key tasks</a:t>
            </a:r>
          </a:p>
          <a:p>
            <a:pPr marL="809625" lvl="1" indent="-352425">
              <a:buFont typeface="Wingdings" pitchFamily="2" charset="2"/>
              <a:buChar char="ü"/>
            </a:pPr>
            <a:r>
              <a:rPr lang="en-US" sz="2000" dirty="0"/>
              <a:t>Make available on social media </a:t>
            </a:r>
          </a:p>
          <a:p>
            <a:pPr marL="809625" lvl="1" indent="-352425">
              <a:buFont typeface="Wingdings" pitchFamily="2" charset="2"/>
              <a:buChar char="ü"/>
            </a:pPr>
            <a:r>
              <a:rPr lang="en-US" sz="2000" dirty="0"/>
              <a:t>Webinars</a:t>
            </a:r>
          </a:p>
          <a:p>
            <a:pPr marL="809625" lvl="1" indent="-352425">
              <a:buFont typeface="Wingdings" pitchFamily="2" charset="2"/>
              <a:buChar char="ü"/>
            </a:pPr>
            <a:r>
              <a:rPr lang="en-US" sz="2000" dirty="0"/>
              <a:t>Open house or tradeshow sessions</a:t>
            </a:r>
          </a:p>
        </p:txBody>
      </p:sp>
      <p:sp>
        <p:nvSpPr>
          <p:cNvPr id="4" name="Footer Placeholder 3">
            <a:extLst>
              <a:ext uri="{FF2B5EF4-FFF2-40B4-BE49-F238E27FC236}">
                <a16:creationId xmlns:a16="http://schemas.microsoft.com/office/drawing/2014/main" id="{72605B3B-2296-5546-9CB0-731D9F290EE3}"/>
              </a:ext>
            </a:extLst>
          </p:cNvPr>
          <p:cNvSpPr>
            <a:spLocks noGrp="1"/>
          </p:cNvSpPr>
          <p:nvPr>
            <p:ph type="ftr" sz="quarter" idx="11"/>
          </p:nvPr>
        </p:nvSpPr>
        <p:spPr/>
        <p:txBody>
          <a:bodyPr/>
          <a:lstStyle/>
          <a:p>
            <a:r>
              <a:rPr lang="en-US"/>
              <a:t>Copyright 2018 Real Results Marketing, Inc., All rights reserved.</a:t>
            </a:r>
            <a:endParaRPr lang="en-US" dirty="0"/>
          </a:p>
        </p:txBody>
      </p:sp>
      <p:grpSp>
        <p:nvGrpSpPr>
          <p:cNvPr id="12" name="Group 11">
            <a:extLst>
              <a:ext uri="{FF2B5EF4-FFF2-40B4-BE49-F238E27FC236}">
                <a16:creationId xmlns:a16="http://schemas.microsoft.com/office/drawing/2014/main" id="{AA6CEB4F-DF83-B943-B4E8-D8CA6549E7C0}"/>
              </a:ext>
            </a:extLst>
          </p:cNvPr>
          <p:cNvGrpSpPr/>
          <p:nvPr/>
        </p:nvGrpSpPr>
        <p:grpSpPr>
          <a:xfrm>
            <a:off x="5603943" y="3511888"/>
            <a:ext cx="2273127" cy="479870"/>
            <a:chOff x="5272347" y="3511888"/>
            <a:chExt cx="2273127" cy="479870"/>
          </a:xfrm>
        </p:grpSpPr>
        <p:pic>
          <p:nvPicPr>
            <p:cNvPr id="7" name="Picture 6">
              <a:extLst>
                <a:ext uri="{FF2B5EF4-FFF2-40B4-BE49-F238E27FC236}">
                  <a16:creationId xmlns:a16="http://schemas.microsoft.com/office/drawing/2014/main" id="{9594F903-61EE-BC47-9D7D-71DAA81494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8274" y="3528698"/>
              <a:ext cx="457200" cy="457200"/>
            </a:xfrm>
            <a:prstGeom prst="rect">
              <a:avLst/>
            </a:prstGeom>
          </p:spPr>
        </p:pic>
        <p:pic>
          <p:nvPicPr>
            <p:cNvPr id="9" name="Picture 8">
              <a:extLst>
                <a:ext uri="{FF2B5EF4-FFF2-40B4-BE49-F238E27FC236}">
                  <a16:creationId xmlns:a16="http://schemas.microsoft.com/office/drawing/2014/main" id="{DD643F23-2C1E-C448-ACF7-558EA6F4FC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9009" y="3532119"/>
              <a:ext cx="530352" cy="459639"/>
            </a:xfrm>
            <a:prstGeom prst="rect">
              <a:avLst/>
            </a:prstGeom>
          </p:spPr>
        </p:pic>
        <p:pic>
          <p:nvPicPr>
            <p:cNvPr id="11" name="Picture 10">
              <a:extLst>
                <a:ext uri="{FF2B5EF4-FFF2-40B4-BE49-F238E27FC236}">
                  <a16:creationId xmlns:a16="http://schemas.microsoft.com/office/drawing/2014/main" id="{90DAA089-EA9D-A347-B5EC-E6F622ABE8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72347" y="3511888"/>
              <a:ext cx="1042415" cy="455562"/>
            </a:xfrm>
            <a:prstGeom prst="rect">
              <a:avLst/>
            </a:prstGeom>
          </p:spPr>
        </p:pic>
      </p:grpSp>
    </p:spTree>
    <p:extLst>
      <p:ext uri="{BB962C8B-B14F-4D97-AF65-F5344CB8AC3E}">
        <p14:creationId xmlns:p14="http://schemas.microsoft.com/office/powerpoint/2010/main" val="3918406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A47A-D398-F642-967E-65F7A0BBAC9B}"/>
              </a:ext>
            </a:extLst>
          </p:cNvPr>
          <p:cNvSpPr>
            <a:spLocks noGrp="1"/>
          </p:cNvSpPr>
          <p:nvPr>
            <p:ph type="title"/>
          </p:nvPr>
        </p:nvSpPr>
        <p:spPr>
          <a:xfrm>
            <a:off x="913775" y="283237"/>
            <a:ext cx="10862893" cy="935963"/>
          </a:xfrm>
        </p:spPr>
        <p:txBody>
          <a:bodyPr>
            <a:normAutofit/>
          </a:bodyPr>
          <a:lstStyle/>
          <a:p>
            <a:pPr algn="l"/>
            <a:r>
              <a:rPr lang="en-US" b="1" dirty="0"/>
              <a:t>Build it So They Will Come: Communication</a:t>
            </a:r>
          </a:p>
        </p:txBody>
      </p:sp>
      <p:sp>
        <p:nvSpPr>
          <p:cNvPr id="3" name="Content Placeholder 2">
            <a:extLst>
              <a:ext uri="{FF2B5EF4-FFF2-40B4-BE49-F238E27FC236}">
                <a16:creationId xmlns:a16="http://schemas.microsoft.com/office/drawing/2014/main" id="{A86C42AF-43F1-684D-8B5C-8F3973660427}"/>
              </a:ext>
            </a:extLst>
          </p:cNvPr>
          <p:cNvSpPr>
            <a:spLocks noGrp="1"/>
          </p:cNvSpPr>
          <p:nvPr>
            <p:ph idx="1"/>
          </p:nvPr>
        </p:nvSpPr>
        <p:spPr>
          <a:xfrm>
            <a:off x="913775" y="1261409"/>
            <a:ext cx="10364452" cy="4389120"/>
          </a:xfrm>
        </p:spPr>
        <p:txBody>
          <a:bodyPr>
            <a:normAutofit/>
          </a:bodyPr>
          <a:lstStyle/>
          <a:p>
            <a:r>
              <a:rPr lang="en-US" dirty="0"/>
              <a:t>Use digital and print to expedite</a:t>
            </a:r>
          </a:p>
          <a:p>
            <a:pPr marL="809625" lvl="1" indent="-352425">
              <a:buFont typeface="Wingdings" pitchFamily="2" charset="2"/>
              <a:buChar char="ü"/>
            </a:pPr>
            <a:r>
              <a:rPr lang="en-US" sz="2000" dirty="0"/>
              <a:t>Use email marketing effectively</a:t>
            </a:r>
          </a:p>
          <a:p>
            <a:pPr lvl="2">
              <a:buFont typeface="System Font Regular"/>
              <a:buChar char="-"/>
            </a:pPr>
            <a:r>
              <a:rPr lang="en-US" sz="1800" dirty="0"/>
              <a:t>Marketing automation is underutilized in distribution</a:t>
            </a:r>
          </a:p>
          <a:p>
            <a:pPr lvl="2">
              <a:buFont typeface="System Font Regular"/>
              <a:buChar char="-"/>
            </a:pPr>
            <a:r>
              <a:rPr lang="en-US" sz="1800" dirty="0"/>
              <a:t>Segment based on lifecycle, et. Al. </a:t>
            </a:r>
          </a:p>
          <a:p>
            <a:pPr lvl="2">
              <a:buFont typeface="System Font Regular"/>
              <a:buChar char="-"/>
            </a:pPr>
            <a:r>
              <a:rPr lang="en-US" sz="1800" dirty="0"/>
              <a:t>Provide relevant information and engagement will increase</a:t>
            </a:r>
          </a:p>
          <a:p>
            <a:pPr marL="809625" lvl="1" indent="-352425">
              <a:buFont typeface="Lucida Grande" panose="020B0600040502020204" pitchFamily="34" charset="0"/>
              <a:buChar char="✓"/>
            </a:pPr>
            <a:r>
              <a:rPr lang="en-US" sz="2000" dirty="0"/>
              <a:t>Print flyers and catalogs can support digital channel</a:t>
            </a:r>
          </a:p>
          <a:p>
            <a:pPr lvl="2">
              <a:buFont typeface="System Font Regular"/>
              <a:buChar char="-"/>
            </a:pPr>
            <a:r>
              <a:rPr lang="en-US" sz="1800" dirty="0"/>
              <a:t>Encourage going online to view more product data, videos, tech documents, etc.</a:t>
            </a:r>
          </a:p>
          <a:p>
            <a:pPr lvl="2">
              <a:buFont typeface="System Font Regular"/>
              <a:buChar char="-"/>
            </a:pPr>
            <a:r>
              <a:rPr lang="en-US" sz="1800" dirty="0"/>
              <a:t>Initial incentives to purchase online; goal is to make online purchasing a habit</a:t>
            </a:r>
          </a:p>
          <a:p>
            <a:pPr lvl="2">
              <a:buFont typeface="System Font Regular"/>
              <a:buChar char="-"/>
            </a:pPr>
            <a:r>
              <a:rPr lang="en-US" sz="1800" dirty="0"/>
              <a:t>Encourage self-service for quickest information and support</a:t>
            </a:r>
          </a:p>
          <a:p>
            <a:pPr lvl="1">
              <a:buFont typeface="System Font Regular"/>
              <a:buChar char="-"/>
            </a:pPr>
            <a:endParaRPr lang="en-US" sz="2000" dirty="0"/>
          </a:p>
        </p:txBody>
      </p:sp>
      <p:sp>
        <p:nvSpPr>
          <p:cNvPr id="4" name="Footer Placeholder 3">
            <a:extLst>
              <a:ext uri="{FF2B5EF4-FFF2-40B4-BE49-F238E27FC236}">
                <a16:creationId xmlns:a16="http://schemas.microsoft.com/office/drawing/2014/main" id="{72605B3B-2296-5546-9CB0-731D9F290EE3}"/>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1019722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15000"/>
            <a:extLst>
              <a:ext uri="{28A0092B-C50C-407E-A947-70E740481C1C}">
                <a14:useLocalDpi xmlns:a14="http://schemas.microsoft.com/office/drawing/2010/main"/>
              </a:ext>
            </a:extLst>
          </a:blip>
          <a:stretch>
            <a:fillRect/>
          </a:stretch>
        </p:blipFill>
        <p:spPr>
          <a:xfrm>
            <a:off x="0" y="0"/>
            <a:ext cx="12267344" cy="6934200"/>
          </a:xfrm>
          <a:prstGeom prst="rect">
            <a:avLst/>
          </a:prstGeom>
        </p:spPr>
      </p:pic>
      <p:sp>
        <p:nvSpPr>
          <p:cNvPr id="4" name="Title 3"/>
          <p:cNvSpPr>
            <a:spLocks noGrp="1"/>
          </p:cNvSpPr>
          <p:nvPr>
            <p:ph type="title"/>
          </p:nvPr>
        </p:nvSpPr>
        <p:spPr>
          <a:xfrm>
            <a:off x="316787" y="290809"/>
            <a:ext cx="8229600" cy="802045"/>
          </a:xfrm>
        </p:spPr>
        <p:txBody>
          <a:bodyPr>
            <a:normAutofit/>
          </a:bodyPr>
          <a:lstStyle/>
          <a:p>
            <a:pPr algn="l"/>
            <a:r>
              <a:rPr lang="en-US" sz="3600" dirty="0">
                <a:effectLst>
                  <a:outerShdw blurRad="50800" dist="38100" dir="2700000" algn="tl" rotWithShape="0">
                    <a:prstClr val="black">
                      <a:alpha val="40000"/>
                    </a:prstClr>
                  </a:outerShdw>
                </a:effectLst>
                <a:latin typeface="Avenir Black" charset="0"/>
                <a:ea typeface="Avenir Black" charset="0"/>
                <a:cs typeface="Avenir Black" charset="0"/>
              </a:rPr>
              <a:t>SEO </a:t>
            </a:r>
            <a:r>
              <a:rPr lang="en-US" sz="3600" dirty="0">
                <a:sym typeface="Wingdings"/>
              </a:rPr>
              <a:t></a:t>
            </a:r>
            <a:r>
              <a:rPr lang="en-US" sz="3600" dirty="0">
                <a:effectLst>
                  <a:outerShdw blurRad="50800" dist="38100" dir="2700000" algn="tl" rotWithShape="0">
                    <a:prstClr val="black">
                      <a:alpha val="40000"/>
                    </a:prstClr>
                  </a:outerShdw>
                </a:effectLst>
                <a:latin typeface="Avenir Black" charset="0"/>
                <a:ea typeface="Avenir Black" charset="0"/>
                <a:cs typeface="Avenir Black" charset="0"/>
              </a:rPr>
              <a:t> What is it?</a:t>
            </a:r>
          </a:p>
        </p:txBody>
      </p:sp>
      <p:sp>
        <p:nvSpPr>
          <p:cNvPr id="5" name="Content Placeholder 4"/>
          <p:cNvSpPr>
            <a:spLocks noGrp="1"/>
          </p:cNvSpPr>
          <p:nvPr>
            <p:ph idx="1"/>
          </p:nvPr>
        </p:nvSpPr>
        <p:spPr>
          <a:xfrm>
            <a:off x="316787" y="1257300"/>
            <a:ext cx="11005334" cy="4419600"/>
          </a:xfrm>
        </p:spPr>
        <p:txBody>
          <a:bodyPr>
            <a:normAutofit/>
          </a:bodyPr>
          <a:lstStyle/>
          <a:p>
            <a:pPr>
              <a:spcAft>
                <a:spcPts val="600"/>
              </a:spcAft>
            </a:pPr>
            <a:r>
              <a:rPr lang="en-US" sz="3200" dirty="0">
                <a:effectLst>
                  <a:outerShdw blurRad="50800" dist="38100" dir="2700000" algn="tl" rotWithShape="0">
                    <a:prstClr val="black">
                      <a:alpha val="40000"/>
                    </a:prstClr>
                  </a:outerShdw>
                </a:effectLst>
              </a:rPr>
              <a:t>SEO is ongoing effort to make your website visible to search engines</a:t>
            </a:r>
          </a:p>
          <a:p>
            <a:pPr lvl="1">
              <a:buFont typeface=".AppleSystemUIFont"/>
              <a:buChar char="-"/>
            </a:pPr>
            <a:r>
              <a:rPr lang="en-US" sz="2800" dirty="0">
                <a:effectLst>
                  <a:outerShdw blurRad="50800" dist="38100" dir="2700000" algn="tl" rotWithShape="0">
                    <a:prstClr val="black">
                      <a:alpha val="40000"/>
                    </a:prstClr>
                  </a:outerShdw>
                </a:effectLst>
                <a:latin typeface="Avenir Book" charset="0"/>
                <a:ea typeface="Avenir Book" charset="0"/>
                <a:cs typeface="Avenir Book" charset="0"/>
              </a:rPr>
              <a:t>Develop strategy and plan to continually feed</a:t>
            </a:r>
          </a:p>
          <a:p>
            <a:pPr lvl="1">
              <a:buFont typeface=".AppleSystemUIFont"/>
              <a:buChar char="-"/>
            </a:pPr>
            <a:r>
              <a:rPr lang="en-US" sz="2800" dirty="0">
                <a:effectLst>
                  <a:outerShdw blurRad="50800" dist="38100" dir="2700000" algn="tl" rotWithShape="0">
                    <a:prstClr val="black">
                      <a:alpha val="40000"/>
                    </a:prstClr>
                  </a:outerShdw>
                </a:effectLst>
              </a:rPr>
              <a:t>Focus on most important things first</a:t>
            </a:r>
          </a:p>
          <a:p>
            <a:pPr lvl="1">
              <a:buFont typeface=".AppleSystemUIFont"/>
              <a:buChar char="-"/>
            </a:pPr>
            <a:r>
              <a:rPr lang="en-US" sz="2800" dirty="0">
                <a:effectLst>
                  <a:outerShdw blurRad="50800" dist="38100" dir="2700000" algn="tl" rotWithShape="0">
                    <a:prstClr val="black">
                      <a:alpha val="40000"/>
                    </a:prstClr>
                  </a:outerShdw>
                </a:effectLst>
                <a:latin typeface="Avenir Book" charset="0"/>
                <a:ea typeface="Avenir Book" charset="0"/>
                <a:cs typeface="Avenir Book" charset="0"/>
              </a:rPr>
              <a:t>Goal for distributor’s is ecommerce conversion, lower cost to serve, self-serve, etc.</a:t>
            </a:r>
          </a:p>
        </p:txBody>
      </p:sp>
      <p:sp>
        <p:nvSpPr>
          <p:cNvPr id="6" name="Footer Placeholder 5">
            <a:extLst>
              <a:ext uri="{FF2B5EF4-FFF2-40B4-BE49-F238E27FC236}">
                <a16:creationId xmlns:a16="http://schemas.microsoft.com/office/drawing/2014/main" id="{6A8818A3-7047-2342-9CC7-C5C856926A62}"/>
              </a:ext>
            </a:extLst>
          </p:cNvPr>
          <p:cNvSpPr>
            <a:spLocks noGrp="1"/>
          </p:cNvSpPr>
          <p:nvPr>
            <p:ph type="ftr" sz="quarter" idx="11"/>
          </p:nvPr>
        </p:nvSpPr>
        <p:spPr/>
        <p:txBody>
          <a:bodyPr/>
          <a:lstStyle/>
          <a:p>
            <a:r>
              <a:rPr lang="en-US" sz="1600" dirty="0"/>
              <a:t>Copyright 2018 Real Results Marketing, Inc., All rights reserved.</a:t>
            </a:r>
          </a:p>
        </p:txBody>
      </p:sp>
    </p:spTree>
    <p:extLst>
      <p:ext uri="{BB962C8B-B14F-4D97-AF65-F5344CB8AC3E}">
        <p14:creationId xmlns:p14="http://schemas.microsoft.com/office/powerpoint/2010/main" val="727885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0394-4948-6043-95D7-836F708AEB3D}"/>
              </a:ext>
            </a:extLst>
          </p:cNvPr>
          <p:cNvSpPr>
            <a:spLocks noGrp="1"/>
          </p:cNvSpPr>
          <p:nvPr>
            <p:ph type="title"/>
          </p:nvPr>
        </p:nvSpPr>
        <p:spPr/>
        <p:txBody>
          <a:bodyPr/>
          <a:lstStyle/>
          <a:p>
            <a:pPr algn="l"/>
            <a:r>
              <a:rPr lang="en-US" b="1" dirty="0"/>
              <a:t>SEO </a:t>
            </a:r>
            <a:r>
              <a:rPr lang="en-US" b="1" dirty="0">
                <a:sym typeface="Wingdings" pitchFamily="2" charset="2"/>
              </a:rPr>
              <a:t> What’s First?</a:t>
            </a:r>
            <a:endParaRPr lang="en-US" b="1" dirty="0"/>
          </a:p>
        </p:txBody>
      </p:sp>
      <p:sp>
        <p:nvSpPr>
          <p:cNvPr id="3" name="Content Placeholder 2">
            <a:extLst>
              <a:ext uri="{FF2B5EF4-FFF2-40B4-BE49-F238E27FC236}">
                <a16:creationId xmlns:a16="http://schemas.microsoft.com/office/drawing/2014/main" id="{7D2108D9-6342-3D4B-8836-2FBFF762C8D3}"/>
              </a:ext>
            </a:extLst>
          </p:cNvPr>
          <p:cNvSpPr>
            <a:spLocks noGrp="1"/>
          </p:cNvSpPr>
          <p:nvPr>
            <p:ph idx="1"/>
          </p:nvPr>
        </p:nvSpPr>
        <p:spPr>
          <a:xfrm>
            <a:off x="354874" y="1171704"/>
            <a:ext cx="10515600" cy="4351338"/>
          </a:xfrm>
        </p:spPr>
        <p:txBody>
          <a:bodyPr>
            <a:normAutofit/>
          </a:bodyPr>
          <a:lstStyle/>
          <a:p>
            <a:r>
              <a:rPr lang="en-US" sz="2800" dirty="0"/>
              <a:t>Fix site first</a:t>
            </a:r>
          </a:p>
          <a:p>
            <a:pPr lvl="1">
              <a:buFont typeface=".AppleSystemUIFont"/>
              <a:buChar char="-"/>
            </a:pPr>
            <a:r>
              <a:rPr lang="en-US" sz="2400" dirty="0"/>
              <a:t>Ensure site is fast &amp; page load speeds</a:t>
            </a:r>
          </a:p>
          <a:p>
            <a:pPr lvl="1">
              <a:buFont typeface=".AppleSystemUIFont"/>
              <a:buChar char="-"/>
            </a:pPr>
            <a:r>
              <a:rPr lang="en-US" sz="2400" dirty="0"/>
              <a:t>Mobile optimized</a:t>
            </a:r>
          </a:p>
          <a:p>
            <a:r>
              <a:rPr lang="en-US" sz="2800" dirty="0"/>
              <a:t>Conduct site audit (benchmark for future)</a:t>
            </a:r>
          </a:p>
          <a:p>
            <a:pPr lvl="1">
              <a:buFont typeface=".AppleSystemUIFont"/>
              <a:buChar char="-"/>
            </a:pPr>
            <a:r>
              <a:rPr lang="en-US" sz="2400" dirty="0"/>
              <a:t>Identify &amp; fix technical errors</a:t>
            </a:r>
          </a:p>
          <a:p>
            <a:pPr lvl="1">
              <a:buFont typeface=".AppleSystemUIFont"/>
              <a:buChar char="-"/>
            </a:pPr>
            <a:r>
              <a:rPr lang="en-US" sz="2400" dirty="0"/>
              <a:t>Missing title tags, etc.</a:t>
            </a:r>
          </a:p>
        </p:txBody>
      </p:sp>
      <p:sp>
        <p:nvSpPr>
          <p:cNvPr id="4" name="Footer Placeholder 3">
            <a:extLst>
              <a:ext uri="{FF2B5EF4-FFF2-40B4-BE49-F238E27FC236}">
                <a16:creationId xmlns:a16="http://schemas.microsoft.com/office/drawing/2014/main" id="{DA0D37EE-C0AB-4449-817F-EE4D9BE6A69E}"/>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3686610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FBAC2-8F94-A847-9581-AE13A1FA78A9}"/>
              </a:ext>
            </a:extLst>
          </p:cNvPr>
          <p:cNvSpPr>
            <a:spLocks noGrp="1"/>
          </p:cNvSpPr>
          <p:nvPr>
            <p:ph type="title"/>
          </p:nvPr>
        </p:nvSpPr>
        <p:spPr/>
        <p:txBody>
          <a:bodyPr/>
          <a:lstStyle/>
          <a:p>
            <a:pPr algn="l"/>
            <a:r>
              <a:rPr lang="en-US" b="1" dirty="0"/>
              <a:t>SEO Site Audit Parameters</a:t>
            </a:r>
          </a:p>
        </p:txBody>
      </p:sp>
      <p:sp>
        <p:nvSpPr>
          <p:cNvPr id="3" name="Footer Placeholder 2">
            <a:extLst>
              <a:ext uri="{FF2B5EF4-FFF2-40B4-BE49-F238E27FC236}">
                <a16:creationId xmlns:a16="http://schemas.microsoft.com/office/drawing/2014/main" id="{794B7BAE-C7CC-9D46-A718-9A4F0E3845C9}"/>
              </a:ext>
            </a:extLst>
          </p:cNvPr>
          <p:cNvSpPr>
            <a:spLocks noGrp="1"/>
          </p:cNvSpPr>
          <p:nvPr>
            <p:ph type="ftr" sz="quarter" idx="11"/>
          </p:nvPr>
        </p:nvSpPr>
        <p:spPr/>
        <p:txBody>
          <a:bodyPr/>
          <a:lstStyle/>
          <a:p>
            <a:r>
              <a:rPr lang="en-US"/>
              <a:t>Copyright 2018 Real Results Marketing, Inc., All rights reserved.</a:t>
            </a:r>
            <a:endParaRPr lang="en-US" dirty="0"/>
          </a:p>
        </p:txBody>
      </p:sp>
      <p:graphicFrame>
        <p:nvGraphicFramePr>
          <p:cNvPr id="4" name="Table 3">
            <a:extLst>
              <a:ext uri="{FF2B5EF4-FFF2-40B4-BE49-F238E27FC236}">
                <a16:creationId xmlns:a16="http://schemas.microsoft.com/office/drawing/2014/main" id="{80AADAEE-7B8D-004C-A8A2-15C98775F050}"/>
              </a:ext>
            </a:extLst>
          </p:cNvPr>
          <p:cNvGraphicFramePr>
            <a:graphicFrameLocks noGrp="1"/>
          </p:cNvGraphicFramePr>
          <p:nvPr>
            <p:extLst>
              <p:ext uri="{D42A27DB-BD31-4B8C-83A1-F6EECF244321}">
                <p14:modId xmlns:p14="http://schemas.microsoft.com/office/powerpoint/2010/main" val="76080651"/>
              </p:ext>
            </p:extLst>
          </p:nvPr>
        </p:nvGraphicFramePr>
        <p:xfrm>
          <a:off x="1882882" y="1340777"/>
          <a:ext cx="8298808" cy="4724402"/>
        </p:xfrm>
        <a:graphic>
          <a:graphicData uri="http://schemas.openxmlformats.org/drawingml/2006/table">
            <a:tbl>
              <a:tblPr firstRow="1" firstCol="1" bandRow="1"/>
              <a:tblGrid>
                <a:gridCol w="5638934">
                  <a:extLst>
                    <a:ext uri="{9D8B030D-6E8A-4147-A177-3AD203B41FA5}">
                      <a16:colId xmlns:a16="http://schemas.microsoft.com/office/drawing/2014/main" val="20000"/>
                    </a:ext>
                  </a:extLst>
                </a:gridCol>
                <a:gridCol w="2659874">
                  <a:extLst>
                    <a:ext uri="{9D8B030D-6E8A-4147-A177-3AD203B41FA5}">
                      <a16:colId xmlns:a16="http://schemas.microsoft.com/office/drawing/2014/main" val="20001"/>
                    </a:ext>
                  </a:extLst>
                </a:gridCol>
              </a:tblGrid>
              <a:tr h="423780">
                <a:tc>
                  <a:txBody>
                    <a:bodyPr/>
                    <a:lstStyle/>
                    <a:p>
                      <a:pPr marL="0" marR="0" algn="just">
                        <a:spcBef>
                          <a:spcPts val="0"/>
                        </a:spcBef>
                        <a:spcAft>
                          <a:spcPts val="0"/>
                        </a:spcAft>
                      </a:pPr>
                      <a:r>
                        <a:rPr lang="en-US" sz="1300" b="1" dirty="0">
                          <a:solidFill>
                            <a:srgbClr val="FFFFFF"/>
                          </a:solidFill>
                          <a:effectLst/>
                          <a:latin typeface="Avenir Black" charset="0"/>
                          <a:ea typeface="Times New Roman" charset="0"/>
                          <a:cs typeface="Arial" charset="0"/>
                        </a:rPr>
                        <a:t> </a:t>
                      </a:r>
                      <a:endParaRPr lang="en-US" sz="1300" dirty="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500" b="1" dirty="0">
                          <a:solidFill>
                            <a:srgbClr val="FFFFFF"/>
                          </a:solidFill>
                          <a:effectLst/>
                          <a:latin typeface="Avenir Black" charset="0"/>
                          <a:ea typeface="Times New Roman" charset="0"/>
                          <a:cs typeface="Arial" charset="0"/>
                        </a:rPr>
                        <a:t>YOURSITE.COM</a:t>
                      </a:r>
                      <a:endParaRPr lang="en-US" sz="1200" b="0" i="0" dirty="0">
                        <a:effectLst/>
                        <a:latin typeface="Avenir Light" charset="0"/>
                        <a:ea typeface="Avenir Light" charset="0"/>
                        <a:cs typeface="Avenir Light" charset="0"/>
                      </a:endParaRPr>
                    </a:p>
                  </a:txBody>
                  <a:tcPr marL="84182" marR="84182"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23780">
                <a:tc>
                  <a:txBody>
                    <a:bodyPr/>
                    <a:lstStyle/>
                    <a:p>
                      <a:pPr marL="0" marR="0" algn="l">
                        <a:spcBef>
                          <a:spcPts val="0"/>
                        </a:spcBef>
                        <a:spcAft>
                          <a:spcPts val="0"/>
                        </a:spcAft>
                      </a:pPr>
                      <a:r>
                        <a:rPr lang="en-US" sz="1300" b="1" dirty="0">
                          <a:solidFill>
                            <a:srgbClr val="FFFFFF"/>
                          </a:solidFill>
                          <a:effectLst/>
                          <a:latin typeface="Avenir Black" charset="0"/>
                          <a:ea typeface="Times New Roman" charset="0"/>
                          <a:cs typeface="Arial" charset="0"/>
                        </a:rPr>
                        <a:t>Crawl site</a:t>
                      </a:r>
                      <a:r>
                        <a:rPr lang="en-US" sz="1300" b="1" dirty="0">
                          <a:solidFill>
                            <a:srgbClr val="FFFFFF"/>
                          </a:solidFill>
                          <a:effectLst/>
                          <a:latin typeface="Avenir Book" charset="0"/>
                          <a:ea typeface="Times New Roman" charset="0"/>
                          <a:cs typeface="Arial" charset="0"/>
                        </a:rPr>
                        <a:t> – scan all resources, </a:t>
                      </a:r>
                      <a:r>
                        <a:rPr lang="en-US" sz="1300" b="1" dirty="0" err="1">
                          <a:solidFill>
                            <a:srgbClr val="FFFFFF"/>
                          </a:solidFill>
                          <a:effectLst/>
                          <a:latin typeface="Avenir Book" charset="0"/>
                          <a:ea typeface="Times New Roman" charset="0"/>
                          <a:cs typeface="Arial" charset="0"/>
                        </a:rPr>
                        <a:t>Javascript</a:t>
                      </a:r>
                      <a:r>
                        <a:rPr lang="en-US" sz="1300" b="1" dirty="0">
                          <a:solidFill>
                            <a:srgbClr val="FFFFFF"/>
                          </a:solidFill>
                          <a:effectLst/>
                          <a:latin typeface="Avenir Book" charset="0"/>
                          <a:ea typeface="Times New Roman" charset="0"/>
                          <a:cs typeface="Arial" charset="0"/>
                        </a:rPr>
                        <a:t>, CSS, images, video, etc.</a:t>
                      </a:r>
                      <a:endParaRPr lang="en-US" sz="1300" dirty="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300">
                          <a:effectLst/>
                          <a:latin typeface="Avenir Book" charset="0"/>
                          <a:ea typeface="Times New Roman" charset="0"/>
                          <a:cs typeface="Arial" charset="0"/>
                        </a:rPr>
                        <a:t>√</a:t>
                      </a:r>
                      <a:endParaRPr lang="en-US" sz="130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847562">
                <a:tc>
                  <a:txBody>
                    <a:bodyPr/>
                    <a:lstStyle/>
                    <a:p>
                      <a:pPr marL="228600" marR="0" indent="-228600" algn="l">
                        <a:spcBef>
                          <a:spcPts val="0"/>
                        </a:spcBef>
                        <a:spcAft>
                          <a:spcPts val="0"/>
                        </a:spcAft>
                        <a:tabLst>
                          <a:tab pos="342900" algn="l"/>
                        </a:tabLst>
                      </a:pPr>
                      <a:r>
                        <a:rPr lang="en-US" sz="1300" b="1" dirty="0">
                          <a:solidFill>
                            <a:srgbClr val="FFFFFF"/>
                          </a:solidFill>
                          <a:effectLst/>
                          <a:latin typeface="Avenir Black" charset="0"/>
                          <a:ea typeface="Times New Roman" charset="0"/>
                          <a:cs typeface="Arial" charset="0"/>
                        </a:rPr>
                        <a:t>Check for crawling and/or Indexing Issues</a:t>
                      </a:r>
                      <a:br>
                        <a:rPr lang="en-US" sz="1300" b="1" dirty="0">
                          <a:solidFill>
                            <a:srgbClr val="FFFFFF"/>
                          </a:solidFill>
                          <a:effectLst/>
                          <a:latin typeface="Avenir Book" charset="0"/>
                          <a:ea typeface="Times New Roman" charset="0"/>
                          <a:cs typeface="Arial" charset="0"/>
                        </a:rPr>
                      </a:br>
                      <a:r>
                        <a:rPr lang="en-US" sz="1300" b="1" dirty="0">
                          <a:solidFill>
                            <a:srgbClr val="FFFFFF"/>
                          </a:solidFill>
                          <a:effectLst/>
                          <a:latin typeface="Avenir Book" charset="0"/>
                          <a:ea typeface="Times New Roman" charset="0"/>
                          <a:cs typeface="Arial" charset="0"/>
                        </a:rPr>
                        <a:t>-	Sitemap</a:t>
                      </a:r>
                      <a:br>
                        <a:rPr lang="en-US" sz="1300" b="1" dirty="0">
                          <a:solidFill>
                            <a:srgbClr val="FFFFFF"/>
                          </a:solidFill>
                          <a:effectLst/>
                          <a:latin typeface="Avenir Book" charset="0"/>
                          <a:ea typeface="Times New Roman" charset="0"/>
                          <a:cs typeface="Arial" charset="0"/>
                        </a:rPr>
                      </a:br>
                      <a:r>
                        <a:rPr lang="en-US" sz="1300" b="1" dirty="0">
                          <a:solidFill>
                            <a:srgbClr val="FFFFFF"/>
                          </a:solidFill>
                          <a:effectLst/>
                          <a:latin typeface="Avenir Book" charset="0"/>
                          <a:ea typeface="Times New Roman" charset="0"/>
                          <a:cs typeface="Arial" charset="0"/>
                        </a:rPr>
                        <a:t>- 	</a:t>
                      </a:r>
                      <a:r>
                        <a:rPr lang="en-US" sz="1300" b="1" dirty="0" err="1">
                          <a:solidFill>
                            <a:srgbClr val="FFFFFF"/>
                          </a:solidFill>
                          <a:effectLst/>
                          <a:latin typeface="Avenir Book" charset="0"/>
                          <a:ea typeface="Times New Roman" charset="0"/>
                          <a:cs typeface="Arial" charset="0"/>
                        </a:rPr>
                        <a:t>Robots.txt</a:t>
                      </a:r>
                      <a:endParaRPr lang="en-US" sz="1300" dirty="0">
                        <a:effectLst/>
                        <a:latin typeface="Arial" charset="0"/>
                        <a:ea typeface="Times New Roman" charset="0"/>
                        <a:cs typeface="Times New Roman" charset="0"/>
                      </a:endParaRPr>
                    </a:p>
                    <a:p>
                      <a:pPr marL="342900" marR="0" lvl="0" indent="-342900" algn="l">
                        <a:spcBef>
                          <a:spcPts val="0"/>
                        </a:spcBef>
                        <a:spcAft>
                          <a:spcPts val="0"/>
                        </a:spcAft>
                        <a:buFont typeface="Avenir Book" charset="0"/>
                        <a:buChar char="-"/>
                        <a:tabLst>
                          <a:tab pos="342900" algn="l"/>
                        </a:tabLst>
                      </a:pPr>
                      <a:r>
                        <a:rPr lang="en-US" sz="1300" b="1" dirty="0">
                          <a:solidFill>
                            <a:srgbClr val="FFFFFF"/>
                          </a:solidFill>
                          <a:effectLst/>
                          <a:latin typeface="Avenir Book" charset="0"/>
                          <a:ea typeface="Times New Roman" charset="0"/>
                          <a:cs typeface="Arial" charset="0"/>
                        </a:rPr>
                        <a:t>Identify errors</a:t>
                      </a:r>
                      <a:endParaRPr lang="en-US" sz="1300" dirty="0">
                        <a:effectLst/>
                        <a:latin typeface="Arial" charset="0"/>
                        <a:ea typeface="Times New Roman" charset="0"/>
                        <a:cs typeface="Arial"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300">
                          <a:effectLst/>
                          <a:latin typeface="Avenir Book" charset="0"/>
                          <a:ea typeface="Times New Roman" charset="0"/>
                          <a:cs typeface="Arial" charset="0"/>
                        </a:rPr>
                        <a:t>√</a:t>
                      </a:r>
                      <a:endParaRPr lang="en-US" sz="130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47562">
                <a:tc>
                  <a:txBody>
                    <a:bodyPr/>
                    <a:lstStyle/>
                    <a:p>
                      <a:pPr marL="228600" marR="0" indent="-228600" algn="l">
                        <a:spcBef>
                          <a:spcPts val="0"/>
                        </a:spcBef>
                        <a:spcAft>
                          <a:spcPts val="0"/>
                        </a:spcAft>
                        <a:tabLst>
                          <a:tab pos="342900" algn="l"/>
                        </a:tabLst>
                      </a:pPr>
                      <a:r>
                        <a:rPr lang="en-US" sz="1300" b="1">
                          <a:solidFill>
                            <a:srgbClr val="FFFFFF"/>
                          </a:solidFill>
                          <a:effectLst/>
                          <a:latin typeface="Avenir Black" charset="0"/>
                          <a:ea typeface="Times New Roman" charset="0"/>
                          <a:cs typeface="Arial" charset="0"/>
                        </a:rPr>
                        <a:t>Identify redirect mistakes</a:t>
                      </a:r>
                      <a:endParaRPr lang="en-US" sz="1300">
                        <a:effectLst/>
                        <a:latin typeface="Arial" charset="0"/>
                        <a:ea typeface="Times New Roman" charset="0"/>
                        <a:cs typeface="Times New Roman" charset="0"/>
                      </a:endParaRPr>
                    </a:p>
                    <a:p>
                      <a:pPr marL="342900" marR="0" lvl="0" indent="-342900" algn="l">
                        <a:spcBef>
                          <a:spcPts val="0"/>
                        </a:spcBef>
                        <a:spcAft>
                          <a:spcPts val="0"/>
                        </a:spcAft>
                        <a:buFont typeface="Avenir Book" charset="0"/>
                        <a:buChar char="-"/>
                        <a:tabLst>
                          <a:tab pos="342900" algn="l"/>
                        </a:tabLst>
                      </a:pPr>
                      <a:r>
                        <a:rPr lang="en-US" sz="1300" b="1">
                          <a:solidFill>
                            <a:srgbClr val="FFFFFF"/>
                          </a:solidFill>
                          <a:effectLst/>
                          <a:latin typeface="Avenir Book" charset="0"/>
                          <a:ea typeface="Times New Roman" charset="0"/>
                          <a:cs typeface="Arial" charset="0"/>
                        </a:rPr>
                        <a:t>302 redirects</a:t>
                      </a:r>
                      <a:endParaRPr lang="en-US" sz="1300">
                        <a:effectLst/>
                        <a:latin typeface="Arial" charset="0"/>
                        <a:ea typeface="Times New Roman" charset="0"/>
                        <a:cs typeface="Arial" charset="0"/>
                      </a:endParaRPr>
                    </a:p>
                    <a:p>
                      <a:pPr marL="342900" marR="0" lvl="0" indent="-342900" algn="l">
                        <a:spcBef>
                          <a:spcPts val="0"/>
                        </a:spcBef>
                        <a:spcAft>
                          <a:spcPts val="0"/>
                        </a:spcAft>
                        <a:buFont typeface="Avenir Book" charset="0"/>
                        <a:buChar char="-"/>
                        <a:tabLst>
                          <a:tab pos="342900" algn="l"/>
                        </a:tabLst>
                      </a:pPr>
                      <a:r>
                        <a:rPr lang="en-US" sz="1300" b="1">
                          <a:solidFill>
                            <a:srgbClr val="FFFFFF"/>
                          </a:solidFill>
                          <a:effectLst/>
                          <a:latin typeface="Avenir Book" charset="0"/>
                          <a:ea typeface="Times New Roman" charset="0"/>
                          <a:cs typeface="Arial" charset="0"/>
                        </a:rPr>
                        <a:t>Meta refresh</a:t>
                      </a:r>
                      <a:endParaRPr lang="en-US" sz="1300">
                        <a:effectLst/>
                        <a:latin typeface="Arial" charset="0"/>
                        <a:ea typeface="Times New Roman" charset="0"/>
                        <a:cs typeface="Arial" charset="0"/>
                      </a:endParaRPr>
                    </a:p>
                    <a:p>
                      <a:pPr marL="342900" marR="0" lvl="0" indent="-342900" algn="l">
                        <a:spcBef>
                          <a:spcPts val="0"/>
                        </a:spcBef>
                        <a:spcAft>
                          <a:spcPts val="0"/>
                        </a:spcAft>
                        <a:buFont typeface="Avenir Book" charset="0"/>
                        <a:buChar char="-"/>
                        <a:tabLst>
                          <a:tab pos="342900" algn="l"/>
                        </a:tabLst>
                      </a:pPr>
                      <a:r>
                        <a:rPr lang="en-US" sz="1300" b="1">
                          <a:solidFill>
                            <a:srgbClr val="FFFFFF"/>
                          </a:solidFill>
                          <a:effectLst/>
                          <a:latin typeface="Avenir Book" charset="0"/>
                          <a:ea typeface="Times New Roman" charset="0"/>
                          <a:cs typeface="Arial" charset="0"/>
                        </a:rPr>
                        <a:t>Canonical</a:t>
                      </a:r>
                      <a:endParaRPr lang="en-US" sz="1300">
                        <a:effectLst/>
                        <a:latin typeface="Arial" charset="0"/>
                        <a:ea typeface="Times New Roman" charset="0"/>
                        <a:cs typeface="Arial"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300">
                          <a:effectLst/>
                          <a:latin typeface="Avenir Book" charset="0"/>
                          <a:ea typeface="Times New Roman" charset="0"/>
                          <a:cs typeface="Arial" charset="0"/>
                        </a:rPr>
                        <a:t>√</a:t>
                      </a:r>
                      <a:endParaRPr lang="en-US" sz="130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232828">
                <a:tc>
                  <a:txBody>
                    <a:bodyPr/>
                    <a:lstStyle/>
                    <a:p>
                      <a:pPr marL="228600" marR="0" indent="-228600" algn="l">
                        <a:spcBef>
                          <a:spcPts val="0"/>
                        </a:spcBef>
                        <a:spcAft>
                          <a:spcPts val="0"/>
                        </a:spcAft>
                        <a:tabLst>
                          <a:tab pos="342900" algn="l"/>
                        </a:tabLst>
                      </a:pPr>
                      <a:r>
                        <a:rPr lang="en-US" sz="1300" b="1">
                          <a:solidFill>
                            <a:srgbClr val="FFFFFF"/>
                          </a:solidFill>
                          <a:effectLst/>
                          <a:latin typeface="Avenir Black" charset="0"/>
                          <a:ea typeface="Times New Roman" charset="0"/>
                          <a:cs typeface="Arial" charset="0"/>
                        </a:rPr>
                        <a:t>Identify HTML/CSS markup errors</a:t>
                      </a:r>
                      <a:endParaRPr lang="en-US" sz="130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300">
                          <a:effectLst/>
                          <a:latin typeface="Avenir Book" charset="0"/>
                          <a:ea typeface="Times New Roman" charset="0"/>
                          <a:cs typeface="Arial" charset="0"/>
                        </a:rPr>
                        <a:t>√</a:t>
                      </a:r>
                      <a:endParaRPr lang="en-US" sz="130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232828">
                <a:tc>
                  <a:txBody>
                    <a:bodyPr/>
                    <a:lstStyle/>
                    <a:p>
                      <a:pPr marL="228600" marR="0" indent="-228600" algn="l">
                        <a:spcBef>
                          <a:spcPts val="0"/>
                        </a:spcBef>
                        <a:spcAft>
                          <a:spcPts val="0"/>
                        </a:spcAft>
                        <a:tabLst>
                          <a:tab pos="342900" algn="l"/>
                        </a:tabLst>
                      </a:pPr>
                      <a:r>
                        <a:rPr lang="en-US" sz="1300" b="1">
                          <a:solidFill>
                            <a:srgbClr val="FFFFFF"/>
                          </a:solidFill>
                          <a:effectLst/>
                          <a:latin typeface="Avenir Black" charset="0"/>
                          <a:ea typeface="Times New Roman" charset="0"/>
                          <a:cs typeface="Arial" charset="0"/>
                        </a:rPr>
                        <a:t>Find broken backlinks</a:t>
                      </a:r>
                      <a:endParaRPr lang="en-US" sz="130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300">
                          <a:effectLst/>
                          <a:latin typeface="Avenir Book" charset="0"/>
                          <a:ea typeface="Times New Roman" charset="0"/>
                          <a:cs typeface="Arial" charset="0"/>
                        </a:rPr>
                        <a:t>√</a:t>
                      </a:r>
                      <a:endParaRPr lang="en-US" sz="130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847562">
                <a:tc>
                  <a:txBody>
                    <a:bodyPr/>
                    <a:lstStyle/>
                    <a:p>
                      <a:pPr marL="228600" marR="0" indent="-228600" algn="l">
                        <a:spcBef>
                          <a:spcPts val="0"/>
                        </a:spcBef>
                        <a:spcAft>
                          <a:spcPts val="0"/>
                        </a:spcAft>
                        <a:tabLst>
                          <a:tab pos="342900" algn="l"/>
                        </a:tabLst>
                      </a:pPr>
                      <a:r>
                        <a:rPr lang="en-US" sz="1300" b="1">
                          <a:solidFill>
                            <a:srgbClr val="FFFFFF"/>
                          </a:solidFill>
                          <a:effectLst/>
                          <a:latin typeface="Avenir Black" charset="0"/>
                          <a:ea typeface="Times New Roman" charset="0"/>
                          <a:cs typeface="Arial" charset="0"/>
                        </a:rPr>
                        <a:t>Review &amp; identify tag issues</a:t>
                      </a:r>
                      <a:endParaRPr lang="en-US" sz="1300">
                        <a:effectLst/>
                        <a:latin typeface="Arial" charset="0"/>
                        <a:ea typeface="Times New Roman" charset="0"/>
                        <a:cs typeface="Times New Roman" charset="0"/>
                      </a:endParaRPr>
                    </a:p>
                    <a:p>
                      <a:pPr marL="342900" marR="0" lvl="0" indent="-342900" algn="l">
                        <a:spcBef>
                          <a:spcPts val="0"/>
                        </a:spcBef>
                        <a:spcAft>
                          <a:spcPts val="0"/>
                        </a:spcAft>
                        <a:buFont typeface="Avenir Book" charset="0"/>
                        <a:buChar char="-"/>
                        <a:tabLst>
                          <a:tab pos="342900" algn="l"/>
                        </a:tabLst>
                      </a:pPr>
                      <a:r>
                        <a:rPr lang="en-US" sz="1300" b="1">
                          <a:solidFill>
                            <a:srgbClr val="FFFFFF"/>
                          </a:solidFill>
                          <a:effectLst/>
                          <a:latin typeface="Avenir Book" charset="0"/>
                          <a:ea typeface="Times New Roman" charset="0"/>
                          <a:cs typeface="Arial" charset="0"/>
                        </a:rPr>
                        <a:t>Long or empty title/meta descriptions</a:t>
                      </a:r>
                      <a:endParaRPr lang="en-US" sz="1300">
                        <a:effectLst/>
                        <a:latin typeface="Arial" charset="0"/>
                        <a:ea typeface="Times New Roman" charset="0"/>
                        <a:cs typeface="Arial" charset="0"/>
                      </a:endParaRPr>
                    </a:p>
                    <a:p>
                      <a:pPr marL="342900" marR="0" lvl="0" indent="-342900" algn="l">
                        <a:spcBef>
                          <a:spcPts val="0"/>
                        </a:spcBef>
                        <a:spcAft>
                          <a:spcPts val="0"/>
                        </a:spcAft>
                        <a:buFont typeface="Avenir Book" charset="0"/>
                        <a:buChar char="-"/>
                        <a:tabLst>
                          <a:tab pos="342900" algn="l"/>
                        </a:tabLst>
                      </a:pPr>
                      <a:r>
                        <a:rPr lang="en-US" sz="1300" b="1">
                          <a:solidFill>
                            <a:srgbClr val="FFFFFF"/>
                          </a:solidFill>
                          <a:effectLst/>
                          <a:latin typeface="Avenir Book" charset="0"/>
                          <a:ea typeface="Times New Roman" charset="0"/>
                          <a:cs typeface="Arial" charset="0"/>
                        </a:rPr>
                        <a:t>Duplicate title/meta descriptions</a:t>
                      </a:r>
                      <a:endParaRPr lang="en-US" sz="1300">
                        <a:effectLst/>
                        <a:latin typeface="Arial" charset="0"/>
                        <a:ea typeface="Times New Roman" charset="0"/>
                        <a:cs typeface="Arial" charset="0"/>
                      </a:endParaRPr>
                    </a:p>
                    <a:p>
                      <a:pPr marL="342900" marR="0" lvl="0" indent="-342900" algn="l">
                        <a:spcBef>
                          <a:spcPts val="0"/>
                        </a:spcBef>
                        <a:spcAft>
                          <a:spcPts val="0"/>
                        </a:spcAft>
                        <a:buFont typeface="Avenir Book" charset="0"/>
                        <a:buChar char="-"/>
                        <a:tabLst>
                          <a:tab pos="342900" algn="l"/>
                        </a:tabLst>
                      </a:pPr>
                      <a:r>
                        <a:rPr lang="en-US" sz="1300" b="1">
                          <a:solidFill>
                            <a:srgbClr val="FFFFFF"/>
                          </a:solidFill>
                          <a:effectLst/>
                          <a:latin typeface="Avenir Book" charset="0"/>
                          <a:ea typeface="Times New Roman" charset="0"/>
                          <a:cs typeface="Arial" charset="0"/>
                        </a:rPr>
                        <a:t>Header tag H1 </a:t>
                      </a:r>
                      <a:endParaRPr lang="en-US" sz="1300">
                        <a:effectLst/>
                        <a:latin typeface="Arial" charset="0"/>
                        <a:ea typeface="Times New Roman" charset="0"/>
                        <a:cs typeface="Arial"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300" dirty="0">
                          <a:effectLst/>
                          <a:latin typeface="Avenir Book" charset="0"/>
                          <a:ea typeface="Times New Roman" charset="0"/>
                          <a:cs typeface="Arial" charset="0"/>
                        </a:rPr>
                        <a:t>√</a:t>
                      </a:r>
                      <a:endParaRPr lang="en-US" sz="1300" dirty="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635672">
                <a:tc>
                  <a:txBody>
                    <a:bodyPr/>
                    <a:lstStyle/>
                    <a:p>
                      <a:pPr marL="228600" marR="0" indent="-228600" algn="l">
                        <a:spcBef>
                          <a:spcPts val="0"/>
                        </a:spcBef>
                        <a:spcAft>
                          <a:spcPts val="0"/>
                        </a:spcAft>
                        <a:tabLst>
                          <a:tab pos="342900" algn="l"/>
                        </a:tabLst>
                      </a:pPr>
                      <a:r>
                        <a:rPr lang="en-US" sz="1300" b="1" dirty="0">
                          <a:solidFill>
                            <a:srgbClr val="FFFFFF"/>
                          </a:solidFill>
                          <a:effectLst/>
                          <a:latin typeface="Avenir Black" charset="0"/>
                          <a:ea typeface="Times New Roman" charset="0"/>
                          <a:cs typeface="Arial" charset="0"/>
                        </a:rPr>
                        <a:t>Content optimization</a:t>
                      </a:r>
                      <a:endParaRPr lang="en-US" sz="1300" dirty="0">
                        <a:effectLst/>
                        <a:latin typeface="Arial" charset="0"/>
                        <a:ea typeface="Times New Roman" charset="0"/>
                        <a:cs typeface="Times New Roman" charset="0"/>
                      </a:endParaRPr>
                    </a:p>
                    <a:p>
                      <a:pPr marL="342900" marR="0" lvl="0" indent="-342900" algn="l">
                        <a:spcBef>
                          <a:spcPts val="0"/>
                        </a:spcBef>
                        <a:spcAft>
                          <a:spcPts val="0"/>
                        </a:spcAft>
                        <a:buFont typeface="Avenir Book" charset="0"/>
                        <a:buChar char="-"/>
                        <a:tabLst>
                          <a:tab pos="342900" algn="l"/>
                        </a:tabLst>
                      </a:pPr>
                      <a:r>
                        <a:rPr lang="en-US" sz="1300" b="1" dirty="0">
                          <a:solidFill>
                            <a:srgbClr val="FFFFFF"/>
                          </a:solidFill>
                          <a:effectLst/>
                          <a:latin typeface="Avenir Book" charset="0"/>
                          <a:ea typeface="Times New Roman" charset="0"/>
                          <a:cs typeface="Arial" charset="0"/>
                        </a:rPr>
                        <a:t>Identify thin/sparse content</a:t>
                      </a:r>
                      <a:endParaRPr lang="en-US" sz="1300" dirty="0">
                        <a:effectLst/>
                        <a:latin typeface="Arial" charset="0"/>
                        <a:ea typeface="Times New Roman" charset="0"/>
                        <a:cs typeface="Arial" charset="0"/>
                      </a:endParaRPr>
                    </a:p>
                    <a:p>
                      <a:pPr marL="342900" marR="0" lvl="0" indent="-342900" algn="l">
                        <a:spcBef>
                          <a:spcPts val="0"/>
                        </a:spcBef>
                        <a:spcAft>
                          <a:spcPts val="0"/>
                        </a:spcAft>
                        <a:buFont typeface="Avenir Book" charset="0"/>
                        <a:buChar char="-"/>
                        <a:tabLst>
                          <a:tab pos="342900" algn="l"/>
                        </a:tabLst>
                      </a:pPr>
                      <a:r>
                        <a:rPr lang="en-US" sz="1300" b="1" dirty="0">
                          <a:solidFill>
                            <a:srgbClr val="FFFFFF"/>
                          </a:solidFill>
                          <a:effectLst/>
                          <a:latin typeface="Avenir Book" charset="0"/>
                          <a:ea typeface="Times New Roman" charset="0"/>
                          <a:cs typeface="Arial" charset="0"/>
                        </a:rPr>
                        <a:t>Site images w/alt tags</a:t>
                      </a:r>
                      <a:endParaRPr lang="en-US" sz="1300" dirty="0">
                        <a:effectLst/>
                        <a:latin typeface="Arial" charset="0"/>
                        <a:ea typeface="Times New Roman" charset="0"/>
                        <a:cs typeface="Arial"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300">
                          <a:effectLst/>
                          <a:latin typeface="Avenir Book" charset="0"/>
                          <a:ea typeface="Times New Roman" charset="0"/>
                          <a:cs typeface="Arial" charset="0"/>
                        </a:rPr>
                        <a:t>√</a:t>
                      </a:r>
                      <a:endParaRPr lang="en-US" sz="130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7"/>
                  </a:ext>
                </a:extLst>
              </a:tr>
              <a:tr h="232828">
                <a:tc>
                  <a:txBody>
                    <a:bodyPr/>
                    <a:lstStyle/>
                    <a:p>
                      <a:pPr marL="228600" marR="0" indent="-228600" algn="l">
                        <a:spcBef>
                          <a:spcPts val="0"/>
                        </a:spcBef>
                        <a:spcAft>
                          <a:spcPts val="0"/>
                        </a:spcAft>
                        <a:tabLst>
                          <a:tab pos="342900" algn="l"/>
                        </a:tabLst>
                      </a:pPr>
                      <a:r>
                        <a:rPr lang="en-US" sz="1300" b="1">
                          <a:solidFill>
                            <a:srgbClr val="FFFFFF"/>
                          </a:solidFill>
                          <a:effectLst/>
                          <a:latin typeface="Avenir Black" charset="0"/>
                          <a:ea typeface="Times New Roman" charset="0"/>
                          <a:cs typeface="Arial" charset="0"/>
                        </a:rPr>
                        <a:t>Keyword positions &amp; competitive overview</a:t>
                      </a:r>
                      <a:endParaRPr lang="en-US" sz="130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300" dirty="0">
                          <a:effectLst/>
                          <a:latin typeface="Avenir Book" charset="0"/>
                          <a:ea typeface="Times New Roman" charset="0"/>
                          <a:cs typeface="Arial" charset="0"/>
                        </a:rPr>
                        <a:t>√</a:t>
                      </a:r>
                      <a:endParaRPr lang="en-US" sz="1300" dirty="0">
                        <a:effectLst/>
                        <a:latin typeface="Arial" charset="0"/>
                        <a:ea typeface="Times New Roman" charset="0"/>
                        <a:cs typeface="Times New Roman" charset="0"/>
                      </a:endParaRPr>
                    </a:p>
                  </a:txBody>
                  <a:tcPr marL="84182" marR="8418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02049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7EC8-DB4A-8D41-A63B-188ADA191566}"/>
              </a:ext>
            </a:extLst>
          </p:cNvPr>
          <p:cNvSpPr>
            <a:spLocks noGrp="1"/>
          </p:cNvSpPr>
          <p:nvPr>
            <p:ph type="title"/>
          </p:nvPr>
        </p:nvSpPr>
        <p:spPr/>
        <p:txBody>
          <a:bodyPr/>
          <a:lstStyle/>
          <a:p>
            <a:pPr algn="l"/>
            <a:r>
              <a:rPr lang="en-US" b="1" dirty="0"/>
              <a:t>Example Site Audit Summary</a:t>
            </a:r>
          </a:p>
        </p:txBody>
      </p:sp>
      <p:sp>
        <p:nvSpPr>
          <p:cNvPr id="4" name="Content Placeholder 2">
            <a:extLst>
              <a:ext uri="{FF2B5EF4-FFF2-40B4-BE49-F238E27FC236}">
                <a16:creationId xmlns:a16="http://schemas.microsoft.com/office/drawing/2014/main" id="{15AEED7C-23E4-4746-93F7-C8F17C33520E}"/>
              </a:ext>
            </a:extLst>
          </p:cNvPr>
          <p:cNvSpPr>
            <a:spLocks noGrp="1"/>
          </p:cNvSpPr>
          <p:nvPr>
            <p:ph idx="1"/>
          </p:nvPr>
        </p:nvSpPr>
        <p:spPr>
          <a:xfrm>
            <a:off x="1603625" y="2042763"/>
            <a:ext cx="1828800" cy="3516590"/>
          </a:xfrm>
          <a:ln>
            <a:solidFill>
              <a:schemeClr val="tx1"/>
            </a:solidFill>
          </a:ln>
        </p:spPr>
        <p:txBody>
          <a:bodyPr/>
          <a:lstStyle/>
          <a:p>
            <a:pPr marL="0" indent="0" algn="ctr">
              <a:spcAft>
                <a:spcPts val="1200"/>
              </a:spcAft>
              <a:buNone/>
            </a:pPr>
            <a:r>
              <a:rPr lang="en-US" sz="2000" b="1" dirty="0">
                <a:latin typeface="Avenir Black" charset="0"/>
                <a:ea typeface="Avenir Black" charset="0"/>
                <a:cs typeface="Avenir Black" charset="0"/>
              </a:rPr>
              <a:t>ERRORS</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4xx status codes	143</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5xx status code	1</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Broken images	2</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Empty title tags	2</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Duplicate titles	143</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Duplicate </a:t>
            </a:r>
            <a:br>
              <a:rPr lang="en-US" sz="1000" dirty="0">
                <a:latin typeface="Avenir Light" charset="0"/>
                <a:ea typeface="Avenir Light" charset="0"/>
                <a:cs typeface="Avenir Light" charset="0"/>
              </a:rPr>
            </a:br>
            <a:r>
              <a:rPr lang="en-US" sz="1000" dirty="0">
                <a:latin typeface="Avenir Light" charset="0"/>
                <a:ea typeface="Avenir Light" charset="0"/>
                <a:cs typeface="Avenir Light" charset="0"/>
              </a:rPr>
              <a:t>meta description	842	</a:t>
            </a:r>
          </a:p>
        </p:txBody>
      </p:sp>
      <p:sp>
        <p:nvSpPr>
          <p:cNvPr id="3" name="Footer Placeholder 2">
            <a:extLst>
              <a:ext uri="{FF2B5EF4-FFF2-40B4-BE49-F238E27FC236}">
                <a16:creationId xmlns:a16="http://schemas.microsoft.com/office/drawing/2014/main" id="{906F1459-D8C0-3046-A02A-47EDA391704C}"/>
              </a:ext>
            </a:extLst>
          </p:cNvPr>
          <p:cNvSpPr>
            <a:spLocks noGrp="1"/>
          </p:cNvSpPr>
          <p:nvPr>
            <p:ph type="ftr" sz="quarter" idx="11"/>
          </p:nvPr>
        </p:nvSpPr>
        <p:spPr/>
        <p:txBody>
          <a:bodyPr/>
          <a:lstStyle/>
          <a:p>
            <a:r>
              <a:rPr lang="en-US"/>
              <a:t>Copyright 2018 Real Results Marketing, Inc., All rights reserved.</a:t>
            </a:r>
            <a:endParaRPr lang="en-US" dirty="0"/>
          </a:p>
        </p:txBody>
      </p:sp>
      <p:sp>
        <p:nvSpPr>
          <p:cNvPr id="5" name="Content Placeholder 2">
            <a:extLst>
              <a:ext uri="{FF2B5EF4-FFF2-40B4-BE49-F238E27FC236}">
                <a16:creationId xmlns:a16="http://schemas.microsoft.com/office/drawing/2014/main" id="{BD356E6C-D15B-8C4D-A5C6-4698EB5289E3}"/>
              </a:ext>
            </a:extLst>
          </p:cNvPr>
          <p:cNvSpPr txBox="1">
            <a:spLocks/>
          </p:cNvSpPr>
          <p:nvPr/>
        </p:nvSpPr>
        <p:spPr bwMode="auto">
          <a:xfrm>
            <a:off x="3813425" y="2042763"/>
            <a:ext cx="1828800" cy="351812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Avenir Book" charset="0"/>
                <a:ea typeface="Avenir Book" charset="0"/>
                <a:cs typeface="Avenir Book" charset="0"/>
              </a:defRPr>
            </a:lvl1pPr>
            <a:lvl2pPr marL="742950" indent="-285750" algn="l" rtl="0" eaLnBrk="1" fontAlgn="base" hangingPunct="1">
              <a:spcBef>
                <a:spcPct val="20000"/>
              </a:spcBef>
              <a:spcAft>
                <a:spcPct val="0"/>
              </a:spcAft>
              <a:buChar char="–"/>
              <a:defRPr sz="2400">
                <a:solidFill>
                  <a:schemeClr val="tx1"/>
                </a:solidFill>
                <a:latin typeface="Avenir Book" charset="0"/>
                <a:ea typeface="Avenir Book" charset="0"/>
                <a:cs typeface="Avenir Book" charset="0"/>
              </a:defRPr>
            </a:lvl2pPr>
            <a:lvl3pPr marL="1143000" indent="-228600" algn="l" rtl="0" eaLnBrk="1" fontAlgn="base" hangingPunct="1">
              <a:spcBef>
                <a:spcPct val="20000"/>
              </a:spcBef>
              <a:spcAft>
                <a:spcPct val="0"/>
              </a:spcAft>
              <a:buChar char="•"/>
              <a:defRPr sz="2000">
                <a:solidFill>
                  <a:schemeClr val="tx1"/>
                </a:solidFill>
                <a:latin typeface="Avenir Book" charset="0"/>
                <a:ea typeface="Avenir Book" charset="0"/>
                <a:cs typeface="Avenir Book" charset="0"/>
              </a:defRPr>
            </a:lvl3pPr>
            <a:lvl4pPr marL="1600200" indent="-228600" algn="l" rtl="0" eaLnBrk="1" fontAlgn="base" hangingPunct="1">
              <a:spcBef>
                <a:spcPct val="20000"/>
              </a:spcBef>
              <a:spcAft>
                <a:spcPct val="0"/>
              </a:spcAft>
              <a:buChar char="–"/>
              <a:defRPr sz="1800">
                <a:solidFill>
                  <a:schemeClr val="tx1"/>
                </a:solidFill>
                <a:latin typeface="Avenir Book" charset="0"/>
                <a:ea typeface="Avenir Book" charset="0"/>
                <a:cs typeface="Avenir Book" charset="0"/>
              </a:defRPr>
            </a:lvl4pPr>
            <a:lvl5pPr marL="2057400" indent="-228600" algn="l" rtl="0" eaLnBrk="1" fontAlgn="base" hangingPunct="1">
              <a:spcBef>
                <a:spcPct val="20000"/>
              </a:spcBef>
              <a:spcAft>
                <a:spcPct val="0"/>
              </a:spcAft>
              <a:buChar char="»"/>
              <a:defRPr sz="1800">
                <a:solidFill>
                  <a:schemeClr val="tx1"/>
                </a:solidFill>
                <a:latin typeface="Avenir Book" charset="0"/>
                <a:ea typeface="Avenir Book" charset="0"/>
                <a:cs typeface="Avenir Book" charset="0"/>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9pPr>
          </a:lstStyle>
          <a:p>
            <a:pPr marL="0" indent="0" algn="ctr">
              <a:spcAft>
                <a:spcPts val="1200"/>
              </a:spcAft>
              <a:buNone/>
            </a:pPr>
            <a:r>
              <a:rPr lang="en-US" sz="2000" b="1" kern="0" dirty="0">
                <a:latin typeface="Avenir Black" charset="0"/>
                <a:ea typeface="Avenir Black" charset="0"/>
                <a:cs typeface="Avenir Black" charset="0"/>
              </a:rPr>
              <a:t>WARNINGS</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Dynamic URLs	28,784</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Too long URLs	16,291</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Broken links	168</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Too long titles</a:t>
            </a:r>
            <a:r>
              <a:rPr lang="en-US" sz="1000">
                <a:latin typeface="Avenir Light" charset="0"/>
                <a:ea typeface="Avenir Light" charset="0"/>
                <a:cs typeface="Avenir Light" charset="0"/>
              </a:rPr>
              <a:t>	12,261</a:t>
            </a:r>
            <a:endParaRPr lang="en-US" sz="1000" dirty="0">
              <a:latin typeface="Avenir Light" charset="0"/>
              <a:ea typeface="Avenir Light" charset="0"/>
              <a:cs typeface="Avenir Light" charset="0"/>
            </a:endParaRP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Empty meta </a:t>
            </a:r>
            <a:br>
              <a:rPr lang="en-US" sz="1000" dirty="0">
                <a:latin typeface="Avenir Light" charset="0"/>
                <a:ea typeface="Avenir Light" charset="0"/>
                <a:cs typeface="Avenir Light" charset="0"/>
              </a:rPr>
            </a:br>
            <a:r>
              <a:rPr lang="en-US" sz="1000" dirty="0">
                <a:latin typeface="Avenir Light" charset="0"/>
                <a:ea typeface="Avenir Light" charset="0"/>
                <a:cs typeface="Avenir Light" charset="0"/>
              </a:rPr>
              <a:t>description	12,727</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Too long meta</a:t>
            </a:r>
            <a:br>
              <a:rPr lang="en-US" sz="1000" dirty="0">
                <a:latin typeface="Avenir Light" charset="0"/>
                <a:ea typeface="Avenir Light" charset="0"/>
                <a:cs typeface="Avenir Light" charset="0"/>
              </a:rPr>
            </a:br>
            <a:r>
              <a:rPr lang="en-US" sz="1000" dirty="0">
                <a:latin typeface="Avenir Light" charset="0"/>
                <a:ea typeface="Avenir Light" charset="0"/>
                <a:cs typeface="Avenir Light" charset="0"/>
              </a:rPr>
              <a:t>description	22,996</a:t>
            </a:r>
          </a:p>
          <a:p>
            <a:pPr marL="0" indent="0">
              <a:spcBef>
                <a:spcPts val="0"/>
              </a:spcBef>
              <a:spcAft>
                <a:spcPts val="600"/>
              </a:spcAft>
              <a:buNone/>
              <a:tabLst>
                <a:tab pos="1598613" algn="r"/>
              </a:tabLst>
            </a:pPr>
            <a:endParaRPr lang="en-US" sz="1000" dirty="0">
              <a:latin typeface="Avenir Light" charset="0"/>
              <a:ea typeface="Avenir Light" charset="0"/>
              <a:cs typeface="Avenir Light" charset="0"/>
            </a:endParaRPr>
          </a:p>
          <a:p>
            <a:pPr marL="0" indent="0" algn="ctr">
              <a:spcAft>
                <a:spcPts val="1200"/>
              </a:spcAft>
              <a:buNone/>
            </a:pPr>
            <a:endParaRPr lang="en-US" sz="1000" b="1" kern="0" dirty="0">
              <a:latin typeface="Avenir Black" charset="0"/>
              <a:ea typeface="Avenir Black" charset="0"/>
              <a:cs typeface="Avenir Black" charset="0"/>
            </a:endParaRPr>
          </a:p>
        </p:txBody>
      </p:sp>
      <p:sp>
        <p:nvSpPr>
          <p:cNvPr id="6" name="Content Placeholder 2">
            <a:extLst>
              <a:ext uri="{FF2B5EF4-FFF2-40B4-BE49-F238E27FC236}">
                <a16:creationId xmlns:a16="http://schemas.microsoft.com/office/drawing/2014/main" id="{07D70FDE-E3C1-C646-A299-34DA8FCEC3CC}"/>
              </a:ext>
            </a:extLst>
          </p:cNvPr>
          <p:cNvSpPr txBox="1">
            <a:spLocks/>
          </p:cNvSpPr>
          <p:nvPr/>
        </p:nvSpPr>
        <p:spPr bwMode="auto">
          <a:xfrm>
            <a:off x="8233025" y="2058105"/>
            <a:ext cx="1828800" cy="350124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Avenir Book" charset="0"/>
                <a:ea typeface="Avenir Book" charset="0"/>
                <a:cs typeface="Avenir Book" charset="0"/>
              </a:defRPr>
            </a:lvl1pPr>
            <a:lvl2pPr marL="742950" indent="-285750" algn="l" rtl="0" eaLnBrk="1" fontAlgn="base" hangingPunct="1">
              <a:spcBef>
                <a:spcPct val="20000"/>
              </a:spcBef>
              <a:spcAft>
                <a:spcPct val="0"/>
              </a:spcAft>
              <a:buChar char="–"/>
              <a:defRPr sz="2400">
                <a:solidFill>
                  <a:schemeClr val="tx1"/>
                </a:solidFill>
                <a:latin typeface="Avenir Book" charset="0"/>
                <a:ea typeface="Avenir Book" charset="0"/>
                <a:cs typeface="Avenir Book" charset="0"/>
              </a:defRPr>
            </a:lvl2pPr>
            <a:lvl3pPr marL="1143000" indent="-228600" algn="l" rtl="0" eaLnBrk="1" fontAlgn="base" hangingPunct="1">
              <a:spcBef>
                <a:spcPct val="20000"/>
              </a:spcBef>
              <a:spcAft>
                <a:spcPct val="0"/>
              </a:spcAft>
              <a:buChar char="•"/>
              <a:defRPr sz="2000">
                <a:solidFill>
                  <a:schemeClr val="tx1"/>
                </a:solidFill>
                <a:latin typeface="Avenir Book" charset="0"/>
                <a:ea typeface="Avenir Book" charset="0"/>
                <a:cs typeface="Avenir Book" charset="0"/>
              </a:defRPr>
            </a:lvl3pPr>
            <a:lvl4pPr marL="1600200" indent="-228600" algn="l" rtl="0" eaLnBrk="1" fontAlgn="base" hangingPunct="1">
              <a:spcBef>
                <a:spcPct val="20000"/>
              </a:spcBef>
              <a:spcAft>
                <a:spcPct val="0"/>
              </a:spcAft>
              <a:buChar char="–"/>
              <a:defRPr sz="1800">
                <a:solidFill>
                  <a:schemeClr val="tx1"/>
                </a:solidFill>
                <a:latin typeface="Avenir Book" charset="0"/>
                <a:ea typeface="Avenir Book" charset="0"/>
                <a:cs typeface="Avenir Book" charset="0"/>
              </a:defRPr>
            </a:lvl4pPr>
            <a:lvl5pPr marL="2057400" indent="-228600" algn="l" rtl="0" eaLnBrk="1" fontAlgn="base" hangingPunct="1">
              <a:spcBef>
                <a:spcPct val="20000"/>
              </a:spcBef>
              <a:spcAft>
                <a:spcPct val="0"/>
              </a:spcAft>
              <a:buChar char="»"/>
              <a:defRPr sz="1800">
                <a:solidFill>
                  <a:schemeClr val="tx1"/>
                </a:solidFill>
                <a:latin typeface="Avenir Book" charset="0"/>
                <a:ea typeface="Avenir Book" charset="0"/>
                <a:cs typeface="Avenir Book" charset="0"/>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9pPr>
          </a:lstStyle>
          <a:p>
            <a:pPr marL="0" indent="0" algn="ctr">
              <a:spcAft>
                <a:spcPts val="1200"/>
              </a:spcAft>
              <a:buNone/>
            </a:pPr>
            <a:r>
              <a:rPr lang="en-US" sz="2000" b="1" kern="0" dirty="0">
                <a:latin typeface="Avenir Black" charset="0"/>
                <a:ea typeface="Avenir Black" charset="0"/>
                <a:cs typeface="Avenir Black" charset="0"/>
              </a:rPr>
              <a:t>OK!</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404 page set up correctly</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robots.txt file	YES</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.xml sitemap	YES</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Issues w/HTTP/HTTPS</a:t>
            </a:r>
            <a:br>
              <a:rPr lang="en-US" sz="1000" dirty="0">
                <a:latin typeface="Avenir Light" charset="0"/>
                <a:ea typeface="Avenir Light" charset="0"/>
                <a:cs typeface="Avenir Light" charset="0"/>
              </a:rPr>
            </a:br>
            <a:r>
              <a:rPr lang="en-US" sz="1000" dirty="0">
                <a:latin typeface="Avenir Light" charset="0"/>
                <a:ea typeface="Avenir Light" charset="0"/>
                <a:cs typeface="Avenir Light" charset="0"/>
              </a:rPr>
              <a:t>site versions	NO</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Pages w/302 redirect	0</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Pages w/long </a:t>
            </a:r>
            <a:br>
              <a:rPr lang="en-US" sz="1000" b="1" kern="0" dirty="0">
                <a:latin typeface="Avenir Light" charset="0"/>
                <a:ea typeface="Avenir Light" charset="0"/>
                <a:cs typeface="Avenir Light" charset="0"/>
              </a:rPr>
            </a:br>
            <a:r>
              <a:rPr lang="en-US" sz="1000" b="1" kern="0" dirty="0">
                <a:latin typeface="Avenir Light" charset="0"/>
                <a:ea typeface="Avenir Light" charset="0"/>
                <a:cs typeface="Avenir Light" charset="0"/>
              </a:rPr>
              <a:t>redirect chains	0</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Pages w/meta refresh	0</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Mobile friendly	YES</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Pages w/multiple</a:t>
            </a:r>
            <a:br>
              <a:rPr lang="en-US" sz="1000" b="1" kern="0" dirty="0">
                <a:latin typeface="Avenir Light" charset="0"/>
                <a:ea typeface="Avenir Light" charset="0"/>
                <a:cs typeface="Avenir Light" charset="0"/>
              </a:rPr>
            </a:br>
            <a:r>
              <a:rPr lang="en-US" sz="1000" b="1" kern="0" dirty="0">
                <a:latin typeface="Avenir Light" charset="0"/>
                <a:ea typeface="Avenir Light" charset="0"/>
                <a:cs typeface="Avenir Light" charset="0"/>
              </a:rPr>
              <a:t>canonical URLs	0</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Pages with frames	0</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Too big pages	0</a:t>
            </a:r>
            <a:endParaRPr lang="en-US" sz="1000" b="1" kern="0" dirty="0">
              <a:latin typeface="Avenir Black" charset="0"/>
              <a:ea typeface="Avenir Black" charset="0"/>
              <a:cs typeface="Avenir Black" charset="0"/>
            </a:endParaRPr>
          </a:p>
        </p:txBody>
      </p:sp>
      <p:sp>
        <p:nvSpPr>
          <p:cNvPr id="7" name="Content Placeholder 2">
            <a:extLst>
              <a:ext uri="{FF2B5EF4-FFF2-40B4-BE49-F238E27FC236}">
                <a16:creationId xmlns:a16="http://schemas.microsoft.com/office/drawing/2014/main" id="{A376B4BB-A68F-F54D-AF7F-76EE69AC0DA0}"/>
              </a:ext>
            </a:extLst>
          </p:cNvPr>
          <p:cNvSpPr txBox="1">
            <a:spLocks/>
          </p:cNvSpPr>
          <p:nvPr/>
        </p:nvSpPr>
        <p:spPr bwMode="auto">
          <a:xfrm>
            <a:off x="6023225" y="2042763"/>
            <a:ext cx="1828800" cy="351812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Avenir Book" charset="0"/>
                <a:ea typeface="Avenir Book" charset="0"/>
                <a:cs typeface="Avenir Book" charset="0"/>
              </a:defRPr>
            </a:lvl1pPr>
            <a:lvl2pPr marL="742950" indent="-285750" algn="l" rtl="0" eaLnBrk="1" fontAlgn="base" hangingPunct="1">
              <a:spcBef>
                <a:spcPct val="20000"/>
              </a:spcBef>
              <a:spcAft>
                <a:spcPct val="0"/>
              </a:spcAft>
              <a:buChar char="–"/>
              <a:defRPr sz="2400">
                <a:solidFill>
                  <a:schemeClr val="tx1"/>
                </a:solidFill>
                <a:latin typeface="Avenir Book" charset="0"/>
                <a:ea typeface="Avenir Book" charset="0"/>
                <a:cs typeface="Avenir Book" charset="0"/>
              </a:defRPr>
            </a:lvl2pPr>
            <a:lvl3pPr marL="1143000" indent="-228600" algn="l" rtl="0" eaLnBrk="1" fontAlgn="base" hangingPunct="1">
              <a:spcBef>
                <a:spcPct val="20000"/>
              </a:spcBef>
              <a:spcAft>
                <a:spcPct val="0"/>
              </a:spcAft>
              <a:buChar char="•"/>
              <a:defRPr sz="2000">
                <a:solidFill>
                  <a:schemeClr val="tx1"/>
                </a:solidFill>
                <a:latin typeface="Avenir Book" charset="0"/>
                <a:ea typeface="Avenir Book" charset="0"/>
                <a:cs typeface="Avenir Book" charset="0"/>
              </a:defRPr>
            </a:lvl3pPr>
            <a:lvl4pPr marL="1600200" indent="-228600" algn="l" rtl="0" eaLnBrk="1" fontAlgn="base" hangingPunct="1">
              <a:spcBef>
                <a:spcPct val="20000"/>
              </a:spcBef>
              <a:spcAft>
                <a:spcPct val="0"/>
              </a:spcAft>
              <a:buChar char="–"/>
              <a:defRPr sz="1800">
                <a:solidFill>
                  <a:schemeClr val="tx1"/>
                </a:solidFill>
                <a:latin typeface="Avenir Book" charset="0"/>
                <a:ea typeface="Avenir Book" charset="0"/>
                <a:cs typeface="Avenir Book" charset="0"/>
              </a:defRPr>
            </a:lvl4pPr>
            <a:lvl5pPr marL="2057400" indent="-228600" algn="l" rtl="0" eaLnBrk="1" fontAlgn="base" hangingPunct="1">
              <a:spcBef>
                <a:spcPct val="20000"/>
              </a:spcBef>
              <a:spcAft>
                <a:spcPct val="0"/>
              </a:spcAft>
              <a:buChar char="»"/>
              <a:defRPr sz="1800">
                <a:solidFill>
                  <a:schemeClr val="tx1"/>
                </a:solidFill>
                <a:latin typeface="Avenir Book" charset="0"/>
                <a:ea typeface="Avenir Book" charset="0"/>
                <a:cs typeface="Avenir Book" charset="0"/>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7" charset="-128"/>
              </a:defRPr>
            </a:lvl9pPr>
          </a:lstStyle>
          <a:p>
            <a:pPr marL="0" indent="0" algn="ctr">
              <a:spcBef>
                <a:spcPts val="0"/>
              </a:spcBef>
              <a:spcAft>
                <a:spcPts val="1200"/>
              </a:spcAft>
              <a:buNone/>
              <a:tabLst>
                <a:tab pos="1598613" algn="r"/>
              </a:tabLst>
            </a:pPr>
            <a:r>
              <a:rPr lang="en-US" sz="1600" b="1" dirty="0">
                <a:latin typeface="Avenir Black" charset="0"/>
                <a:ea typeface="Avenir Black" charset="0"/>
                <a:cs typeface="Avenir Black" charset="0"/>
              </a:rPr>
              <a:t>INFORMATION</a:t>
            </a:r>
            <a:endParaRPr lang="en-US" sz="2000" b="1" dirty="0">
              <a:latin typeface="Avenir Black" charset="0"/>
              <a:ea typeface="Avenir Black" charset="0"/>
              <a:cs typeface="Avenir Black" charset="0"/>
            </a:endParaRP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Restricted from index	18,831</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Pages w/301 redirect	4,725</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Pages with </a:t>
            </a:r>
            <a:br>
              <a:rPr lang="en-US" sz="1000" dirty="0">
                <a:latin typeface="Avenir Light" charset="0"/>
                <a:ea typeface="Avenir Light" charset="0"/>
                <a:cs typeface="Avenir Light" charset="0"/>
              </a:rPr>
            </a:br>
            <a:r>
              <a:rPr lang="en-US" sz="1000" dirty="0">
                <a:latin typeface="Avenir Light" charset="0"/>
                <a:ea typeface="Avenir Light" charset="0"/>
                <a:cs typeface="Avenir Light" charset="0"/>
              </a:rPr>
              <a:t>rel=“canonical”	45,911</a:t>
            </a:r>
          </a:p>
          <a:p>
            <a:pPr marL="0" indent="0">
              <a:spcBef>
                <a:spcPts val="0"/>
              </a:spcBef>
              <a:spcAft>
                <a:spcPts val="600"/>
              </a:spcAft>
              <a:buNone/>
              <a:tabLst>
                <a:tab pos="1598613" algn="r"/>
              </a:tabLst>
            </a:pPr>
            <a:r>
              <a:rPr lang="en-US" sz="1000" dirty="0">
                <a:latin typeface="Avenir Light" charset="0"/>
                <a:ea typeface="Avenir Light" charset="0"/>
                <a:cs typeface="Avenir Light" charset="0"/>
              </a:rPr>
              <a:t>Pages w/W3C HTML </a:t>
            </a:r>
            <a:br>
              <a:rPr lang="en-US" sz="1000" dirty="0">
                <a:latin typeface="Avenir Light" charset="0"/>
                <a:ea typeface="Avenir Light" charset="0"/>
                <a:cs typeface="Avenir Light" charset="0"/>
              </a:rPr>
            </a:br>
            <a:r>
              <a:rPr lang="en-US" sz="1000" dirty="0">
                <a:latin typeface="Avenir Light" charset="0"/>
                <a:ea typeface="Avenir Light" charset="0"/>
                <a:cs typeface="Avenir Light" charset="0"/>
              </a:rPr>
              <a:t>errors and warnings	492</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Pages w/W3C CSS</a:t>
            </a:r>
            <a:br>
              <a:rPr lang="en-US" sz="1000" b="1" kern="0" dirty="0">
                <a:latin typeface="Avenir Light" charset="0"/>
                <a:ea typeface="Avenir Light" charset="0"/>
                <a:cs typeface="Avenir Light" charset="0"/>
              </a:rPr>
            </a:br>
            <a:r>
              <a:rPr lang="en-US" sz="1000" b="1" kern="0" dirty="0">
                <a:latin typeface="Avenir Light" charset="0"/>
                <a:ea typeface="Avenir Light" charset="0"/>
                <a:cs typeface="Avenir Light" charset="0"/>
              </a:rPr>
              <a:t>errors and warnings	49,975</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Empty alt text	50,061</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Pages w/excessive </a:t>
            </a:r>
            <a:br>
              <a:rPr lang="en-US" sz="1000" b="1" kern="0" dirty="0">
                <a:latin typeface="Avenir Light" charset="0"/>
                <a:ea typeface="Avenir Light" charset="0"/>
                <a:cs typeface="Avenir Light" charset="0"/>
              </a:rPr>
            </a:br>
            <a:r>
              <a:rPr lang="en-US" sz="1000" b="1" kern="0" dirty="0">
                <a:latin typeface="Avenir Light" charset="0"/>
                <a:ea typeface="Avenir Light" charset="0"/>
                <a:cs typeface="Avenir Light" charset="0"/>
              </a:rPr>
              <a:t>number of links	45,911</a:t>
            </a:r>
          </a:p>
          <a:p>
            <a:pPr marL="0" indent="0">
              <a:spcBef>
                <a:spcPts val="0"/>
              </a:spcBef>
              <a:spcAft>
                <a:spcPts val="600"/>
              </a:spcAft>
              <a:buNone/>
              <a:tabLst>
                <a:tab pos="1598613" algn="r"/>
              </a:tabLst>
            </a:pPr>
            <a:r>
              <a:rPr lang="en-US" sz="1000" b="1" kern="0" dirty="0">
                <a:latin typeface="Avenir Light" charset="0"/>
                <a:ea typeface="Avenir Light" charset="0"/>
                <a:cs typeface="Avenir Light" charset="0"/>
              </a:rPr>
              <a:t>Dofollow external </a:t>
            </a:r>
            <a:br>
              <a:rPr lang="en-US" sz="1000" b="1" kern="0" dirty="0">
                <a:latin typeface="Avenir Light" charset="0"/>
                <a:ea typeface="Avenir Light" charset="0"/>
                <a:cs typeface="Avenir Light" charset="0"/>
              </a:rPr>
            </a:br>
            <a:r>
              <a:rPr lang="en-US" sz="1000" b="1" kern="0" dirty="0">
                <a:latin typeface="Avenir Light" charset="0"/>
                <a:ea typeface="Avenir Light" charset="0"/>
                <a:cs typeface="Avenir Light" charset="0"/>
              </a:rPr>
              <a:t>links	383,519</a:t>
            </a:r>
            <a:endParaRPr lang="en-US" sz="1000" b="1" kern="0" dirty="0">
              <a:latin typeface="Avenir Black" charset="0"/>
              <a:ea typeface="Avenir Black" charset="0"/>
              <a:cs typeface="Avenir Black" charset="0"/>
            </a:endParaRPr>
          </a:p>
        </p:txBody>
      </p:sp>
      <p:pic>
        <p:nvPicPr>
          <p:cNvPr id="8" name="Picture 7">
            <a:extLst>
              <a:ext uri="{FF2B5EF4-FFF2-40B4-BE49-F238E27FC236}">
                <a16:creationId xmlns:a16="http://schemas.microsoft.com/office/drawing/2014/main" id="{BCFC4B10-5C77-EB49-B8B5-597CD1F4B5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9937" y="1361054"/>
            <a:ext cx="581372" cy="581372"/>
          </a:xfrm>
          <a:prstGeom prst="rect">
            <a:avLst/>
          </a:prstGeom>
        </p:spPr>
      </p:pic>
      <p:pic>
        <p:nvPicPr>
          <p:cNvPr id="9" name="Picture 8">
            <a:extLst>
              <a:ext uri="{FF2B5EF4-FFF2-40B4-BE49-F238E27FC236}">
                <a16:creationId xmlns:a16="http://schemas.microsoft.com/office/drawing/2014/main" id="{FAE115DB-F3B4-AB47-999F-4BDD5D0900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5862" y="1293687"/>
            <a:ext cx="714269" cy="714269"/>
          </a:xfrm>
          <a:prstGeom prst="rect">
            <a:avLst/>
          </a:prstGeom>
        </p:spPr>
      </p:pic>
      <p:pic>
        <p:nvPicPr>
          <p:cNvPr id="10" name="Picture 9">
            <a:extLst>
              <a:ext uri="{FF2B5EF4-FFF2-40B4-BE49-F238E27FC236}">
                <a16:creationId xmlns:a16="http://schemas.microsoft.com/office/drawing/2014/main" id="{2205B767-C9BF-D544-95BE-01D6467F1C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7144" y="1383142"/>
            <a:ext cx="569099" cy="569099"/>
          </a:xfrm>
          <a:prstGeom prst="rect">
            <a:avLst/>
          </a:prstGeom>
        </p:spPr>
      </p:pic>
      <p:pic>
        <p:nvPicPr>
          <p:cNvPr id="11" name="Picture 10">
            <a:extLst>
              <a:ext uri="{FF2B5EF4-FFF2-40B4-BE49-F238E27FC236}">
                <a16:creationId xmlns:a16="http://schemas.microsoft.com/office/drawing/2014/main" id="{FC1FEE8F-D2F8-634F-8EA9-A72E06A805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75595" y="1415163"/>
            <a:ext cx="536228" cy="536228"/>
          </a:xfrm>
          <a:prstGeom prst="rect">
            <a:avLst/>
          </a:prstGeom>
        </p:spPr>
      </p:pic>
      <p:sp>
        <p:nvSpPr>
          <p:cNvPr id="12" name="TextBox 11">
            <a:extLst>
              <a:ext uri="{FF2B5EF4-FFF2-40B4-BE49-F238E27FC236}">
                <a16:creationId xmlns:a16="http://schemas.microsoft.com/office/drawing/2014/main" id="{1D415EF3-54D8-304B-BC75-FC84B78B7DA3}"/>
              </a:ext>
            </a:extLst>
          </p:cNvPr>
          <p:cNvSpPr txBox="1"/>
          <p:nvPr/>
        </p:nvSpPr>
        <p:spPr>
          <a:xfrm>
            <a:off x="1603625" y="5637087"/>
            <a:ext cx="1828800" cy="400110"/>
          </a:xfrm>
          <a:prstGeom prst="rect">
            <a:avLst/>
          </a:prstGeom>
          <a:noFill/>
        </p:spPr>
        <p:txBody>
          <a:bodyPr wrap="square" rtlCol="0">
            <a:spAutoFit/>
          </a:bodyPr>
          <a:lstStyle/>
          <a:p>
            <a:pPr algn="ctr"/>
            <a:r>
              <a:rPr lang="en-US" sz="2000" b="1" dirty="0">
                <a:solidFill>
                  <a:srgbClr val="FF0000"/>
                </a:solidFill>
                <a:effectLst>
                  <a:outerShdw blurRad="50800" dist="38100" dir="2700000" algn="tl" rotWithShape="0">
                    <a:prstClr val="black">
                      <a:alpha val="40000"/>
                    </a:prstClr>
                  </a:outerShdw>
                </a:effectLst>
                <a:latin typeface="Avenir Black" charset="0"/>
                <a:ea typeface="Avenir Black" charset="0"/>
                <a:cs typeface="Avenir Black" charset="0"/>
              </a:rPr>
              <a:t>1,133</a:t>
            </a:r>
          </a:p>
        </p:txBody>
      </p:sp>
      <p:sp>
        <p:nvSpPr>
          <p:cNvPr id="13" name="TextBox 12">
            <a:extLst>
              <a:ext uri="{FF2B5EF4-FFF2-40B4-BE49-F238E27FC236}">
                <a16:creationId xmlns:a16="http://schemas.microsoft.com/office/drawing/2014/main" id="{B3563EE9-5517-C443-9F6E-1AF45F289659}"/>
              </a:ext>
            </a:extLst>
          </p:cNvPr>
          <p:cNvSpPr txBox="1"/>
          <p:nvPr/>
        </p:nvSpPr>
        <p:spPr>
          <a:xfrm>
            <a:off x="3828596" y="5637087"/>
            <a:ext cx="1828800" cy="400110"/>
          </a:xfrm>
          <a:prstGeom prst="rect">
            <a:avLst/>
          </a:prstGeom>
          <a:noFill/>
          <a:effectLst/>
        </p:spPr>
        <p:txBody>
          <a:bodyPr wrap="square" rtlCol="0">
            <a:spAutoFit/>
          </a:bodyPr>
          <a:lstStyle/>
          <a:p>
            <a:pPr algn="ctr"/>
            <a:r>
              <a:rPr lang="en-US" sz="2000" b="1" dirty="0">
                <a:solidFill>
                  <a:srgbClr val="FFC000"/>
                </a:solidFill>
                <a:effectLst>
                  <a:outerShdw blurRad="50800" dist="38100" dir="2700000" algn="tl" rotWithShape="0">
                    <a:prstClr val="black">
                      <a:alpha val="40000"/>
                    </a:prstClr>
                  </a:outerShdw>
                </a:effectLst>
                <a:latin typeface="Avenir Black" charset="0"/>
                <a:ea typeface="Avenir Black" charset="0"/>
                <a:cs typeface="Avenir Black" charset="0"/>
              </a:rPr>
              <a:t>93,227</a:t>
            </a:r>
          </a:p>
        </p:txBody>
      </p:sp>
      <p:sp>
        <p:nvSpPr>
          <p:cNvPr id="14" name="TextBox 13">
            <a:extLst>
              <a:ext uri="{FF2B5EF4-FFF2-40B4-BE49-F238E27FC236}">
                <a16:creationId xmlns:a16="http://schemas.microsoft.com/office/drawing/2014/main" id="{064DF175-3575-114F-B331-A6C06F925221}"/>
              </a:ext>
            </a:extLst>
          </p:cNvPr>
          <p:cNvSpPr txBox="1"/>
          <p:nvPr/>
        </p:nvSpPr>
        <p:spPr>
          <a:xfrm>
            <a:off x="6023224" y="5636064"/>
            <a:ext cx="1817889" cy="400110"/>
          </a:xfrm>
          <a:prstGeom prst="rect">
            <a:avLst/>
          </a:prstGeom>
          <a:noFill/>
          <a:effectLst/>
        </p:spPr>
        <p:txBody>
          <a:bodyPr wrap="square" rtlCol="0">
            <a:spAutoFit/>
          </a:bodyPr>
          <a:lstStyle/>
          <a:p>
            <a:pPr algn="ctr"/>
            <a:r>
              <a:rPr lang="en-US" sz="2000" b="1" dirty="0">
                <a:solidFill>
                  <a:srgbClr val="0070C0"/>
                </a:solidFill>
                <a:effectLst>
                  <a:outerShdw blurRad="50800" dist="38100" dir="2700000" algn="tl" rotWithShape="0">
                    <a:prstClr val="black">
                      <a:alpha val="40000"/>
                    </a:prstClr>
                  </a:outerShdw>
                </a:effectLst>
                <a:latin typeface="Avenir Black" charset="0"/>
                <a:ea typeface="Avenir Black" charset="0"/>
                <a:cs typeface="Avenir Black" charset="0"/>
              </a:rPr>
              <a:t>599,425</a:t>
            </a:r>
          </a:p>
        </p:txBody>
      </p:sp>
    </p:spTree>
    <p:extLst>
      <p:ext uri="{BB962C8B-B14F-4D97-AF65-F5344CB8AC3E}">
        <p14:creationId xmlns:p14="http://schemas.microsoft.com/office/powerpoint/2010/main" val="380378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A9EB-07A5-5240-92A1-F004B7890158}"/>
              </a:ext>
            </a:extLst>
          </p:cNvPr>
          <p:cNvSpPr>
            <a:spLocks noGrp="1"/>
          </p:cNvSpPr>
          <p:nvPr>
            <p:ph type="title"/>
          </p:nvPr>
        </p:nvSpPr>
        <p:spPr/>
        <p:txBody>
          <a:bodyPr/>
          <a:lstStyle/>
          <a:p>
            <a:pPr algn="l"/>
            <a:r>
              <a:rPr lang="en-US" b="1" dirty="0"/>
              <a:t>SEO </a:t>
            </a:r>
            <a:r>
              <a:rPr lang="en-US" b="1" dirty="0">
                <a:sym typeface="Wingdings"/>
              </a:rPr>
              <a:t></a:t>
            </a:r>
            <a:r>
              <a:rPr lang="en-US" b="1" dirty="0"/>
              <a:t> Keyword Strategy </a:t>
            </a:r>
          </a:p>
        </p:txBody>
      </p:sp>
      <p:sp>
        <p:nvSpPr>
          <p:cNvPr id="4" name="Content Placeholder 2">
            <a:extLst>
              <a:ext uri="{FF2B5EF4-FFF2-40B4-BE49-F238E27FC236}">
                <a16:creationId xmlns:a16="http://schemas.microsoft.com/office/drawing/2014/main" id="{4EE577B4-7F3E-E14E-A54C-11DF4CDBD2F5}"/>
              </a:ext>
            </a:extLst>
          </p:cNvPr>
          <p:cNvSpPr>
            <a:spLocks noGrp="1"/>
          </p:cNvSpPr>
          <p:nvPr>
            <p:ph idx="1"/>
          </p:nvPr>
        </p:nvSpPr>
        <p:spPr>
          <a:xfrm>
            <a:off x="508570" y="1426866"/>
            <a:ext cx="10998486" cy="4575601"/>
          </a:xfrm>
        </p:spPr>
        <p:txBody>
          <a:bodyPr>
            <a:normAutofit/>
          </a:bodyPr>
          <a:lstStyle/>
          <a:p>
            <a:pPr>
              <a:spcAft>
                <a:spcPts val="1200"/>
              </a:spcAft>
            </a:pPr>
            <a:r>
              <a:rPr lang="en-US" sz="2800" dirty="0"/>
              <a:t>Ranking higher in Google (or your favorite search engine) means when keywords or a phrase is entered you want to come up in the SERP (search engine results page)</a:t>
            </a:r>
          </a:p>
          <a:p>
            <a:r>
              <a:rPr lang="en-US" sz="2800" dirty="0"/>
              <a:t>Use tools to generate keyword ideas</a:t>
            </a:r>
          </a:p>
          <a:p>
            <a:pPr lvl="1">
              <a:buFont typeface=".AppleSystemUIFont"/>
              <a:buChar char="-"/>
            </a:pPr>
            <a:r>
              <a:rPr lang="en-US" sz="2400" dirty="0"/>
              <a:t>Develop a keyword strategy using Google Keyword Planner, part of AdWords, or other tool</a:t>
            </a:r>
          </a:p>
          <a:p>
            <a:pPr lvl="1">
              <a:buFont typeface=".AppleSystemUIFont"/>
              <a:buChar char="-"/>
            </a:pPr>
            <a:r>
              <a:rPr lang="en-US" sz="2400" dirty="0"/>
              <a:t>Identify negative keywords if using PPC campaigns to minimize paying for non-relevant clicks</a:t>
            </a:r>
          </a:p>
        </p:txBody>
      </p:sp>
      <p:sp>
        <p:nvSpPr>
          <p:cNvPr id="3" name="Footer Placeholder 2">
            <a:extLst>
              <a:ext uri="{FF2B5EF4-FFF2-40B4-BE49-F238E27FC236}">
                <a16:creationId xmlns:a16="http://schemas.microsoft.com/office/drawing/2014/main" id="{9A1C24E5-6436-6948-810B-FC3F48930160}"/>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1943244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A9EB-07A5-5240-92A1-F004B7890158}"/>
              </a:ext>
            </a:extLst>
          </p:cNvPr>
          <p:cNvSpPr>
            <a:spLocks noGrp="1"/>
          </p:cNvSpPr>
          <p:nvPr>
            <p:ph type="title"/>
          </p:nvPr>
        </p:nvSpPr>
        <p:spPr/>
        <p:txBody>
          <a:bodyPr/>
          <a:lstStyle/>
          <a:p>
            <a:pPr algn="l"/>
            <a:r>
              <a:rPr lang="en-US" b="1" dirty="0"/>
              <a:t>SEO </a:t>
            </a:r>
            <a:r>
              <a:rPr lang="en-US" b="1" dirty="0">
                <a:sym typeface="Wingdings"/>
              </a:rPr>
              <a:t></a:t>
            </a:r>
            <a:r>
              <a:rPr lang="en-US" b="1" dirty="0"/>
              <a:t> Content</a:t>
            </a:r>
          </a:p>
        </p:txBody>
      </p:sp>
      <p:sp>
        <p:nvSpPr>
          <p:cNvPr id="4" name="Content Placeholder 2">
            <a:extLst>
              <a:ext uri="{FF2B5EF4-FFF2-40B4-BE49-F238E27FC236}">
                <a16:creationId xmlns:a16="http://schemas.microsoft.com/office/drawing/2014/main" id="{4EE577B4-7F3E-E14E-A54C-11DF4CDBD2F5}"/>
              </a:ext>
            </a:extLst>
          </p:cNvPr>
          <p:cNvSpPr>
            <a:spLocks noGrp="1"/>
          </p:cNvSpPr>
          <p:nvPr>
            <p:ph idx="1"/>
          </p:nvPr>
        </p:nvSpPr>
        <p:spPr>
          <a:xfrm>
            <a:off x="508570" y="1613043"/>
            <a:ext cx="10998486" cy="4389424"/>
          </a:xfrm>
        </p:spPr>
        <p:txBody>
          <a:bodyPr>
            <a:normAutofit/>
          </a:bodyPr>
          <a:lstStyle/>
          <a:p>
            <a:r>
              <a:rPr lang="en-US" sz="3200" dirty="0"/>
              <a:t>Product data is just the start</a:t>
            </a:r>
          </a:p>
          <a:p>
            <a:pPr lvl="1">
              <a:buFont typeface=".AppleSystemUIFont"/>
              <a:buChar char="-"/>
            </a:pPr>
            <a:r>
              <a:rPr lang="en-US" sz="2800" dirty="0"/>
              <a:t>Differentiate between all other sites that have the same product data</a:t>
            </a:r>
          </a:p>
          <a:p>
            <a:pPr lvl="1">
              <a:buFont typeface=".AppleSystemUIFont"/>
              <a:buChar char="-"/>
            </a:pPr>
            <a:r>
              <a:rPr lang="en-US" sz="2800" dirty="0"/>
              <a:t>Top product descriptions are continually tweaked </a:t>
            </a:r>
          </a:p>
          <a:p>
            <a:pPr lvl="1">
              <a:buFont typeface=".AppleSystemUIFont"/>
              <a:buChar char="-"/>
            </a:pPr>
            <a:r>
              <a:rPr lang="en-US" sz="2800" dirty="0"/>
              <a:t>Ideal rule of thumb is 300 words minimum of content, which is often hard to do on a product detail page. This is where you differentiate yourself from your competition.</a:t>
            </a:r>
          </a:p>
        </p:txBody>
      </p:sp>
      <p:sp>
        <p:nvSpPr>
          <p:cNvPr id="3" name="Footer Placeholder 2">
            <a:extLst>
              <a:ext uri="{FF2B5EF4-FFF2-40B4-BE49-F238E27FC236}">
                <a16:creationId xmlns:a16="http://schemas.microsoft.com/office/drawing/2014/main" id="{54BD32F9-F3DA-7E44-854E-582EF8020EF8}"/>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2414894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A9EB-07A5-5240-92A1-F004B7890158}"/>
              </a:ext>
            </a:extLst>
          </p:cNvPr>
          <p:cNvSpPr>
            <a:spLocks noGrp="1"/>
          </p:cNvSpPr>
          <p:nvPr>
            <p:ph type="title"/>
          </p:nvPr>
        </p:nvSpPr>
        <p:spPr/>
        <p:txBody>
          <a:bodyPr/>
          <a:lstStyle/>
          <a:p>
            <a:pPr algn="l"/>
            <a:r>
              <a:rPr lang="en-US" b="1" dirty="0"/>
              <a:t>Local SEO</a:t>
            </a:r>
          </a:p>
        </p:txBody>
      </p:sp>
      <p:sp>
        <p:nvSpPr>
          <p:cNvPr id="4" name="Content Placeholder 2">
            <a:extLst>
              <a:ext uri="{FF2B5EF4-FFF2-40B4-BE49-F238E27FC236}">
                <a16:creationId xmlns:a16="http://schemas.microsoft.com/office/drawing/2014/main" id="{4EE577B4-7F3E-E14E-A54C-11DF4CDBD2F5}"/>
              </a:ext>
            </a:extLst>
          </p:cNvPr>
          <p:cNvSpPr>
            <a:spLocks noGrp="1"/>
          </p:cNvSpPr>
          <p:nvPr>
            <p:ph idx="1"/>
          </p:nvPr>
        </p:nvSpPr>
        <p:spPr>
          <a:xfrm>
            <a:off x="529118" y="1397286"/>
            <a:ext cx="10998486" cy="4389424"/>
          </a:xfrm>
        </p:spPr>
        <p:txBody>
          <a:bodyPr>
            <a:normAutofit fontScale="92500" lnSpcReduction="20000"/>
          </a:bodyPr>
          <a:lstStyle/>
          <a:p>
            <a:r>
              <a:rPr lang="en-US" dirty="0"/>
              <a:t>Optimize for branches or multiple locations</a:t>
            </a:r>
          </a:p>
          <a:p>
            <a:r>
              <a:rPr lang="en-US" dirty="0"/>
              <a:t>Consistent NAP (name, address, phone) across every mention of your site and any directories or listings.</a:t>
            </a:r>
          </a:p>
          <a:p>
            <a:pPr lvl="1">
              <a:buFont typeface=".AppleSystemUIFont"/>
              <a:buChar char="-"/>
            </a:pPr>
            <a:r>
              <a:rPr lang="en-US" sz="2800" dirty="0"/>
              <a:t>(555) 555-1515 is different in Google’s view than 515.555.1515 or 555-555-1515.</a:t>
            </a:r>
          </a:p>
          <a:p>
            <a:pPr lvl="1">
              <a:buFont typeface=".AppleSystemUIFont"/>
              <a:buChar char="-"/>
            </a:pPr>
            <a:r>
              <a:rPr lang="en-US" sz="2800" dirty="0"/>
              <a:t>Local SEO is major way to leverage your uniqueness and differentiate. </a:t>
            </a:r>
          </a:p>
          <a:p>
            <a:pPr lvl="1">
              <a:buFont typeface=".AppleSystemUIFont"/>
              <a:buChar char="-"/>
            </a:pPr>
            <a:r>
              <a:rPr lang="en-US" sz="2800" dirty="0"/>
              <a:t>Google results are dependent upon WHERE a search is coming from and also what type of device used</a:t>
            </a:r>
          </a:p>
          <a:p>
            <a:pPr lvl="1">
              <a:buFont typeface=".AppleSystemUIFont"/>
              <a:buChar char="-"/>
            </a:pPr>
            <a:r>
              <a:rPr lang="en-US" sz="2800" dirty="0"/>
              <a:t>Best URL practice: distributor.com/locations/orlando-fl</a:t>
            </a:r>
          </a:p>
        </p:txBody>
      </p:sp>
      <p:sp>
        <p:nvSpPr>
          <p:cNvPr id="3" name="Footer Placeholder 2">
            <a:extLst>
              <a:ext uri="{FF2B5EF4-FFF2-40B4-BE49-F238E27FC236}">
                <a16:creationId xmlns:a16="http://schemas.microsoft.com/office/drawing/2014/main" id="{96E64757-9ECA-6040-B3BA-F730889858D3}"/>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4256617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FAE23-D995-E642-A6EB-575A67636BCD}"/>
              </a:ext>
            </a:extLst>
          </p:cNvPr>
          <p:cNvSpPr>
            <a:spLocks noGrp="1"/>
          </p:cNvSpPr>
          <p:nvPr>
            <p:ph type="title"/>
          </p:nvPr>
        </p:nvSpPr>
        <p:spPr>
          <a:xfrm>
            <a:off x="478604" y="235741"/>
            <a:ext cx="10364451" cy="935963"/>
          </a:xfrm>
        </p:spPr>
        <p:txBody>
          <a:bodyPr>
            <a:normAutofit/>
          </a:bodyPr>
          <a:lstStyle/>
          <a:p>
            <a:pPr algn="l"/>
            <a:r>
              <a:rPr lang="en-US" sz="3600" b="1" dirty="0"/>
              <a:t>SEO </a:t>
            </a:r>
            <a:r>
              <a:rPr lang="en-US" sz="3600" b="1" dirty="0">
                <a:sym typeface="Wingdings" pitchFamily="2" charset="2"/>
              </a:rPr>
              <a:t> When Am I Done?</a:t>
            </a:r>
            <a:endParaRPr lang="en-US" sz="3600" b="1" dirty="0"/>
          </a:p>
        </p:txBody>
      </p:sp>
      <p:sp>
        <p:nvSpPr>
          <p:cNvPr id="3" name="Content Placeholder 2">
            <a:extLst>
              <a:ext uri="{FF2B5EF4-FFF2-40B4-BE49-F238E27FC236}">
                <a16:creationId xmlns:a16="http://schemas.microsoft.com/office/drawing/2014/main" id="{0183512F-0C0B-6047-9BBD-6BC966E5A526}"/>
              </a:ext>
            </a:extLst>
          </p:cNvPr>
          <p:cNvSpPr>
            <a:spLocks noGrp="1"/>
          </p:cNvSpPr>
          <p:nvPr>
            <p:ph idx="1"/>
          </p:nvPr>
        </p:nvSpPr>
        <p:spPr>
          <a:xfrm>
            <a:off x="478604" y="1171704"/>
            <a:ext cx="11377773" cy="4735936"/>
          </a:xfrm>
        </p:spPr>
        <p:txBody>
          <a:bodyPr>
            <a:normAutofit fontScale="85000" lnSpcReduction="20000"/>
          </a:bodyPr>
          <a:lstStyle/>
          <a:p>
            <a:pPr>
              <a:spcAft>
                <a:spcPts val="1200"/>
              </a:spcAft>
            </a:pPr>
            <a:r>
              <a:rPr lang="en-US" sz="3200" dirty="0"/>
              <a:t>SEO is a competition. Forever.</a:t>
            </a:r>
          </a:p>
          <a:p>
            <a:pPr>
              <a:spcAft>
                <a:spcPts val="1200"/>
              </a:spcAft>
            </a:pPr>
            <a:r>
              <a:rPr lang="en-US" sz="3200" dirty="0"/>
              <a:t>3.4 months is estimated average time for targeted content to appear high up in search results</a:t>
            </a:r>
          </a:p>
          <a:p>
            <a:pPr>
              <a:spcAft>
                <a:spcPts val="1200"/>
              </a:spcAft>
            </a:pPr>
            <a:r>
              <a:rPr lang="en-US" sz="3200" dirty="0"/>
              <a:t>Thousands of factors shift timeframe and results, which will vary from person to person, by geography, by device, etc.</a:t>
            </a:r>
          </a:p>
          <a:p>
            <a:pPr>
              <a:spcAft>
                <a:spcPts val="1200"/>
              </a:spcAft>
            </a:pPr>
            <a:r>
              <a:rPr lang="en-US" sz="3200" dirty="0"/>
              <a:t>While search engines change all the time, the fundamentals are generally the same.</a:t>
            </a:r>
          </a:p>
          <a:p>
            <a:pPr>
              <a:spcAft>
                <a:spcPts val="1200"/>
              </a:spcAft>
            </a:pPr>
            <a:r>
              <a:rPr lang="en-US" sz="3200" dirty="0"/>
              <a:t>Continually review analytics and adjust.</a:t>
            </a:r>
          </a:p>
        </p:txBody>
      </p:sp>
      <p:sp>
        <p:nvSpPr>
          <p:cNvPr id="4" name="Footer Placeholder 3">
            <a:extLst>
              <a:ext uri="{FF2B5EF4-FFF2-40B4-BE49-F238E27FC236}">
                <a16:creationId xmlns:a16="http://schemas.microsoft.com/office/drawing/2014/main" id="{00A6CA5D-D26C-FF4B-8F78-170DDE4D5A19}"/>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31710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B9FE-CA5E-454E-A1F2-26E8522426DA}"/>
              </a:ext>
            </a:extLst>
          </p:cNvPr>
          <p:cNvSpPr>
            <a:spLocks noGrp="1"/>
          </p:cNvSpPr>
          <p:nvPr>
            <p:ph type="title"/>
          </p:nvPr>
        </p:nvSpPr>
        <p:spPr>
          <a:xfrm>
            <a:off x="791855" y="1097281"/>
            <a:ext cx="10364451" cy="2873828"/>
          </a:xfrm>
        </p:spPr>
        <p:txBody>
          <a:bodyPr>
            <a:noAutofit/>
          </a:bodyPr>
          <a:lstStyle/>
          <a:p>
            <a:pPr>
              <a:lnSpc>
                <a:spcPct val="150000"/>
              </a:lnSpc>
              <a:spcAft>
                <a:spcPts val="1200"/>
              </a:spcAft>
            </a:pPr>
            <a:r>
              <a:rPr lang="en-US" sz="6000" b="1" dirty="0"/>
              <a:t>Channel Tipping Point:</a:t>
            </a:r>
            <a:br>
              <a:rPr lang="en-US" sz="6000" b="1" dirty="0"/>
            </a:br>
            <a:r>
              <a:rPr lang="en-US" sz="6000" b="1" dirty="0"/>
              <a:t>Status of E-Commerce</a:t>
            </a:r>
          </a:p>
        </p:txBody>
      </p:sp>
      <p:sp>
        <p:nvSpPr>
          <p:cNvPr id="4" name="Footer Placeholder 3">
            <a:extLst>
              <a:ext uri="{FF2B5EF4-FFF2-40B4-BE49-F238E27FC236}">
                <a16:creationId xmlns:a16="http://schemas.microsoft.com/office/drawing/2014/main" id="{4A24F014-4A4F-F640-8F9C-EB15FA879013}"/>
              </a:ext>
            </a:extLst>
          </p:cNvPr>
          <p:cNvSpPr>
            <a:spLocks noGrp="1"/>
          </p:cNvSpPr>
          <p:nvPr>
            <p:ph type="ftr" sz="quarter" idx="11"/>
          </p:nvPr>
        </p:nvSpPr>
        <p:spPr/>
        <p:txBody>
          <a:bodyPr/>
          <a:lstStyle/>
          <a:p>
            <a:r>
              <a:rPr lang="en-US" dirty="0"/>
              <a:t>Copyright 2018 Real Results Marketing, Inc. All rights reserved.</a:t>
            </a:r>
          </a:p>
        </p:txBody>
      </p:sp>
    </p:spTree>
    <p:extLst>
      <p:ext uri="{BB962C8B-B14F-4D97-AF65-F5344CB8AC3E}">
        <p14:creationId xmlns:p14="http://schemas.microsoft.com/office/powerpoint/2010/main" val="155102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172B-E347-F84B-903C-02F2AC2C27C3}"/>
              </a:ext>
            </a:extLst>
          </p:cNvPr>
          <p:cNvSpPr>
            <a:spLocks noGrp="1"/>
          </p:cNvSpPr>
          <p:nvPr>
            <p:ph type="title"/>
          </p:nvPr>
        </p:nvSpPr>
        <p:spPr>
          <a:xfrm>
            <a:off x="354873" y="211015"/>
            <a:ext cx="7926097" cy="960689"/>
          </a:xfrm>
        </p:spPr>
        <p:txBody>
          <a:bodyPr>
            <a:normAutofit/>
          </a:bodyPr>
          <a:lstStyle/>
          <a:p>
            <a:r>
              <a:rPr lang="en-US" b="1" dirty="0"/>
              <a:t>Inbound/Outbound Considerations</a:t>
            </a:r>
          </a:p>
        </p:txBody>
      </p:sp>
      <p:sp>
        <p:nvSpPr>
          <p:cNvPr id="3" name="Content Placeholder 2">
            <a:extLst>
              <a:ext uri="{FF2B5EF4-FFF2-40B4-BE49-F238E27FC236}">
                <a16:creationId xmlns:a16="http://schemas.microsoft.com/office/drawing/2014/main" id="{04D70520-E544-3548-96DC-BBA56D60EBCB}"/>
              </a:ext>
            </a:extLst>
          </p:cNvPr>
          <p:cNvSpPr>
            <a:spLocks noGrp="1"/>
          </p:cNvSpPr>
          <p:nvPr>
            <p:ph idx="1"/>
          </p:nvPr>
        </p:nvSpPr>
        <p:spPr>
          <a:xfrm>
            <a:off x="354873" y="1252090"/>
            <a:ext cx="11285747" cy="4920871"/>
          </a:xfrm>
        </p:spPr>
        <p:txBody>
          <a:bodyPr>
            <a:normAutofit/>
          </a:bodyPr>
          <a:lstStyle/>
          <a:p>
            <a:r>
              <a:rPr lang="en-US" sz="2800" dirty="0"/>
              <a:t>Content plan: both product data + relevant information</a:t>
            </a:r>
          </a:p>
          <a:p>
            <a:r>
              <a:rPr lang="en-US" sz="2800" dirty="0"/>
              <a:t>SEO strategy: develop and follow plan, including SEO audit</a:t>
            </a:r>
          </a:p>
          <a:p>
            <a:r>
              <a:rPr lang="en-US" sz="2800" dirty="0"/>
              <a:t>Proactive inside sales</a:t>
            </a:r>
          </a:p>
          <a:p>
            <a:pPr lvl="1">
              <a:buFont typeface=".AppleSystemUIFont"/>
              <a:buChar char="-"/>
            </a:pPr>
            <a:r>
              <a:rPr lang="en-US" sz="2400" dirty="0"/>
              <a:t>Handle high opportunity accounts not served (well) by field sales</a:t>
            </a:r>
          </a:p>
          <a:p>
            <a:pPr lvl="1">
              <a:buFont typeface=".AppleSystemUIFont"/>
              <a:buChar char="-"/>
            </a:pPr>
            <a:r>
              <a:rPr lang="en-US" sz="2400" dirty="0"/>
              <a:t>Current customers</a:t>
            </a:r>
          </a:p>
          <a:p>
            <a:pPr lvl="1">
              <a:buFont typeface=".AppleSystemUIFont"/>
              <a:buChar char="-"/>
            </a:pPr>
            <a:r>
              <a:rPr lang="en-US" sz="2400" dirty="0"/>
              <a:t>Targeted prospects that are similar to your most profitable customers</a:t>
            </a:r>
          </a:p>
          <a:p>
            <a:r>
              <a:rPr lang="en-US" sz="2800" dirty="0"/>
              <a:t>Digital/Print flyers to drive conversions</a:t>
            </a:r>
          </a:p>
        </p:txBody>
      </p:sp>
      <p:sp>
        <p:nvSpPr>
          <p:cNvPr id="4" name="Footer Placeholder 3">
            <a:extLst>
              <a:ext uri="{FF2B5EF4-FFF2-40B4-BE49-F238E27FC236}">
                <a16:creationId xmlns:a16="http://schemas.microsoft.com/office/drawing/2014/main" id="{D5955D72-CADA-7243-8DD5-79B6CA1BC129}"/>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3853217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1608-5A7C-C34E-BC17-CDD43DCC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0CBF4C-82C9-8046-AA2E-BFD73FA6426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D105B06-8EDC-7B4A-978B-990B594D040F}"/>
              </a:ext>
            </a:extLst>
          </p:cNvPr>
          <p:cNvSpPr>
            <a:spLocks noGrp="1"/>
          </p:cNvSpPr>
          <p:nvPr>
            <p:ph type="ftr" sz="quarter" idx="11"/>
          </p:nvPr>
        </p:nvSpPr>
        <p:spPr/>
        <p:txBody>
          <a:bodyPr/>
          <a:lstStyle/>
          <a:p>
            <a:r>
              <a:rPr lang="en-US"/>
              <a:t>Copyright 2018 Real Results Marketing, Inc., All rights reserved.</a:t>
            </a:r>
            <a:endParaRPr lang="en-US" dirty="0"/>
          </a:p>
        </p:txBody>
      </p:sp>
      <p:pic>
        <p:nvPicPr>
          <p:cNvPr id="5" name="Picture 4">
            <a:extLst>
              <a:ext uri="{FF2B5EF4-FFF2-40B4-BE49-F238E27FC236}">
                <a16:creationId xmlns:a16="http://schemas.microsoft.com/office/drawing/2014/main" id="{016FBED2-2D31-E94B-9021-9AE0E777F252}"/>
              </a:ext>
            </a:extLst>
          </p:cNvPr>
          <p:cNvPicPr>
            <a:picLocks noChangeAspect="1"/>
          </p:cNvPicPr>
          <p:nvPr/>
        </p:nvPicPr>
        <p:blipFill>
          <a:blip r:embed="rId3"/>
          <a:stretch>
            <a:fillRect/>
          </a:stretch>
        </p:blipFill>
        <p:spPr>
          <a:xfrm>
            <a:off x="-1" y="-1"/>
            <a:ext cx="12670971" cy="7602583"/>
          </a:xfrm>
          <a:prstGeom prst="rect">
            <a:avLst/>
          </a:prstGeom>
        </p:spPr>
      </p:pic>
    </p:spTree>
    <p:extLst>
      <p:ext uri="{BB962C8B-B14F-4D97-AF65-F5344CB8AC3E}">
        <p14:creationId xmlns:p14="http://schemas.microsoft.com/office/powerpoint/2010/main" val="254799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B9FE-CA5E-454E-A1F2-26E8522426DA}"/>
              </a:ext>
            </a:extLst>
          </p:cNvPr>
          <p:cNvSpPr>
            <a:spLocks noGrp="1"/>
          </p:cNvSpPr>
          <p:nvPr>
            <p:ph type="title"/>
          </p:nvPr>
        </p:nvSpPr>
        <p:spPr>
          <a:xfrm>
            <a:off x="791855" y="1097281"/>
            <a:ext cx="10364451" cy="2873828"/>
          </a:xfrm>
        </p:spPr>
        <p:txBody>
          <a:bodyPr>
            <a:noAutofit/>
          </a:bodyPr>
          <a:lstStyle/>
          <a:p>
            <a:pPr>
              <a:lnSpc>
                <a:spcPct val="150000"/>
              </a:lnSpc>
              <a:spcAft>
                <a:spcPts val="1200"/>
              </a:spcAft>
            </a:pPr>
            <a:r>
              <a:rPr lang="en-US" sz="6000" b="1" dirty="0"/>
              <a:t>Prescriptions Based on </a:t>
            </a:r>
            <a:br>
              <a:rPr lang="en-US" sz="6000" b="1" dirty="0"/>
            </a:br>
            <a:r>
              <a:rPr lang="en-US" sz="6000" b="1" dirty="0"/>
              <a:t>E-Commerce Maturity</a:t>
            </a:r>
          </a:p>
        </p:txBody>
      </p:sp>
      <p:sp>
        <p:nvSpPr>
          <p:cNvPr id="4" name="Footer Placeholder 3">
            <a:extLst>
              <a:ext uri="{FF2B5EF4-FFF2-40B4-BE49-F238E27FC236}">
                <a16:creationId xmlns:a16="http://schemas.microsoft.com/office/drawing/2014/main" id="{4A24F014-4A4F-F640-8F9C-EB15FA879013}"/>
              </a:ext>
            </a:extLst>
          </p:cNvPr>
          <p:cNvSpPr>
            <a:spLocks noGrp="1"/>
          </p:cNvSpPr>
          <p:nvPr>
            <p:ph type="ftr" sz="quarter" idx="11"/>
          </p:nvPr>
        </p:nvSpPr>
        <p:spPr/>
        <p:txBody>
          <a:bodyPr/>
          <a:lstStyle/>
          <a:p>
            <a:r>
              <a:rPr lang="en-US" dirty="0"/>
              <a:t>Copyright 2018 Real Results Marketing, Inc. All rights reserved.</a:t>
            </a:r>
          </a:p>
        </p:txBody>
      </p:sp>
    </p:spTree>
    <p:extLst>
      <p:ext uri="{BB962C8B-B14F-4D97-AF65-F5344CB8AC3E}">
        <p14:creationId xmlns:p14="http://schemas.microsoft.com/office/powerpoint/2010/main" val="798123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91D3-1F83-2D48-AB42-3DDE83D12D94}"/>
              </a:ext>
            </a:extLst>
          </p:cNvPr>
          <p:cNvSpPr>
            <a:spLocks noGrp="1"/>
          </p:cNvSpPr>
          <p:nvPr>
            <p:ph type="title"/>
          </p:nvPr>
        </p:nvSpPr>
        <p:spPr>
          <a:xfrm>
            <a:off x="534126" y="-153859"/>
            <a:ext cx="7238274" cy="1325563"/>
          </a:xfrm>
        </p:spPr>
        <p:txBody>
          <a:bodyPr/>
          <a:lstStyle/>
          <a:p>
            <a:r>
              <a:rPr lang="en-US" dirty="0"/>
              <a:t>Nascent:</a:t>
            </a:r>
            <a:r>
              <a:rPr lang="en-US" dirty="0">
                <a:sym typeface="Wingdings" pitchFamily="2" charset="2"/>
              </a:rPr>
              <a:t> &lt; 5% E-Commerce</a:t>
            </a:r>
            <a:endParaRPr lang="en-US" dirty="0"/>
          </a:p>
        </p:txBody>
      </p:sp>
      <p:sp>
        <p:nvSpPr>
          <p:cNvPr id="3" name="Footer Placeholder 2">
            <a:extLst>
              <a:ext uri="{FF2B5EF4-FFF2-40B4-BE49-F238E27FC236}">
                <a16:creationId xmlns:a16="http://schemas.microsoft.com/office/drawing/2014/main" id="{6B31D8A8-AC77-7F47-8523-16E2BD65E491}"/>
              </a:ext>
            </a:extLst>
          </p:cNvPr>
          <p:cNvSpPr>
            <a:spLocks noGrp="1"/>
          </p:cNvSpPr>
          <p:nvPr>
            <p:ph type="ftr" sz="quarter" idx="11"/>
          </p:nvPr>
        </p:nvSpPr>
        <p:spPr/>
        <p:txBody>
          <a:bodyPr/>
          <a:lstStyle/>
          <a:p>
            <a:r>
              <a:rPr lang="en-US"/>
              <a:t>Copyright 2018 Real Results Marketing, Inc., All rights reserved.</a:t>
            </a:r>
            <a:endParaRPr lang="en-US" dirty="0"/>
          </a:p>
        </p:txBody>
      </p:sp>
      <p:pic>
        <p:nvPicPr>
          <p:cNvPr id="7" name="Picture 6">
            <a:extLst>
              <a:ext uri="{FF2B5EF4-FFF2-40B4-BE49-F238E27FC236}">
                <a16:creationId xmlns:a16="http://schemas.microsoft.com/office/drawing/2014/main" id="{0667FEBA-4DB6-F347-8AC8-010A208038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26" y="1171704"/>
            <a:ext cx="981165" cy="917727"/>
          </a:xfrm>
          <a:prstGeom prst="rect">
            <a:avLst/>
          </a:prstGeom>
        </p:spPr>
      </p:pic>
      <p:pic>
        <p:nvPicPr>
          <p:cNvPr id="9" name="Picture 8">
            <a:extLst>
              <a:ext uri="{FF2B5EF4-FFF2-40B4-BE49-F238E27FC236}">
                <a16:creationId xmlns:a16="http://schemas.microsoft.com/office/drawing/2014/main" id="{ACB21399-A854-BB46-B979-894413D1AB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8917" y="2151139"/>
            <a:ext cx="5858838" cy="3884630"/>
          </a:xfrm>
          <a:prstGeom prst="rect">
            <a:avLst/>
          </a:prstGeom>
        </p:spPr>
      </p:pic>
      <p:sp>
        <p:nvSpPr>
          <p:cNvPr id="12" name="Freeform 11">
            <a:extLst>
              <a:ext uri="{FF2B5EF4-FFF2-40B4-BE49-F238E27FC236}">
                <a16:creationId xmlns:a16="http://schemas.microsoft.com/office/drawing/2014/main" id="{4D91CF2D-373F-8245-ADE0-CB21A7741E9B}"/>
              </a:ext>
            </a:extLst>
          </p:cNvPr>
          <p:cNvSpPr/>
          <p:nvPr/>
        </p:nvSpPr>
        <p:spPr>
          <a:xfrm>
            <a:off x="565079" y="4058292"/>
            <a:ext cx="2496620" cy="544530"/>
          </a:xfrm>
          <a:custGeom>
            <a:avLst/>
            <a:gdLst>
              <a:gd name="connsiteX0" fmla="*/ 0 w 2496620"/>
              <a:gd name="connsiteY0" fmla="*/ 205483 h 544530"/>
              <a:gd name="connsiteX1" fmla="*/ 1325366 w 2496620"/>
              <a:gd name="connsiteY1" fmla="*/ 0 h 544530"/>
              <a:gd name="connsiteX2" fmla="*/ 2496620 w 2496620"/>
              <a:gd name="connsiteY2" fmla="*/ 267128 h 544530"/>
              <a:gd name="connsiteX3" fmla="*/ 1315092 w 2496620"/>
              <a:gd name="connsiteY3" fmla="*/ 544530 h 544530"/>
              <a:gd name="connsiteX4" fmla="*/ 1017141 w 2496620"/>
              <a:gd name="connsiteY4" fmla="*/ 441789 h 544530"/>
              <a:gd name="connsiteX5" fmla="*/ 750013 w 2496620"/>
              <a:gd name="connsiteY5" fmla="*/ 513708 h 544530"/>
              <a:gd name="connsiteX6" fmla="*/ 0 w 2496620"/>
              <a:gd name="connsiteY6" fmla="*/ 205483 h 54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620" h="544530">
                <a:moveTo>
                  <a:pt x="0" y="205483"/>
                </a:moveTo>
                <a:lnTo>
                  <a:pt x="1325366" y="0"/>
                </a:lnTo>
                <a:lnTo>
                  <a:pt x="2496620" y="267128"/>
                </a:lnTo>
                <a:lnTo>
                  <a:pt x="1315092" y="544530"/>
                </a:lnTo>
                <a:lnTo>
                  <a:pt x="1017141" y="441789"/>
                </a:lnTo>
                <a:lnTo>
                  <a:pt x="750013" y="513708"/>
                </a:lnTo>
                <a:lnTo>
                  <a:pt x="0" y="20548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Shopping &amp; Buying Survey </a:t>
            </a:r>
          </a:p>
        </p:txBody>
      </p:sp>
      <p:sp>
        <p:nvSpPr>
          <p:cNvPr id="13" name="Freeform 12">
            <a:extLst>
              <a:ext uri="{FF2B5EF4-FFF2-40B4-BE49-F238E27FC236}">
                <a16:creationId xmlns:a16="http://schemas.microsoft.com/office/drawing/2014/main" id="{B209C462-1E83-5048-939B-4694F1653F8E}"/>
              </a:ext>
            </a:extLst>
          </p:cNvPr>
          <p:cNvSpPr/>
          <p:nvPr/>
        </p:nvSpPr>
        <p:spPr>
          <a:xfrm>
            <a:off x="3143892" y="4767209"/>
            <a:ext cx="2589088" cy="832207"/>
          </a:xfrm>
          <a:custGeom>
            <a:avLst/>
            <a:gdLst>
              <a:gd name="connsiteX0" fmla="*/ 0 w 2589088"/>
              <a:gd name="connsiteY0" fmla="*/ 534256 h 832207"/>
              <a:gd name="connsiteX1" fmla="*/ 1859623 w 2589088"/>
              <a:gd name="connsiteY1" fmla="*/ 0 h 832207"/>
              <a:gd name="connsiteX2" fmla="*/ 2589088 w 2589088"/>
              <a:gd name="connsiteY2" fmla="*/ 102742 h 832207"/>
              <a:gd name="connsiteX3" fmla="*/ 575353 w 2589088"/>
              <a:gd name="connsiteY3" fmla="*/ 832207 h 832207"/>
              <a:gd name="connsiteX4" fmla="*/ 0 w 2589088"/>
              <a:gd name="connsiteY4" fmla="*/ 534256 h 832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088" h="832207">
                <a:moveTo>
                  <a:pt x="0" y="534256"/>
                </a:moveTo>
                <a:lnTo>
                  <a:pt x="1859623" y="0"/>
                </a:lnTo>
                <a:lnTo>
                  <a:pt x="2589088" y="102742"/>
                </a:lnTo>
                <a:lnTo>
                  <a:pt x="575353" y="832207"/>
                </a:lnTo>
                <a:lnTo>
                  <a:pt x="0" y="53425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TextBox 13">
            <a:extLst>
              <a:ext uri="{FF2B5EF4-FFF2-40B4-BE49-F238E27FC236}">
                <a16:creationId xmlns:a16="http://schemas.microsoft.com/office/drawing/2014/main" id="{74F038AA-C298-6040-9563-25CC65D795A2}"/>
              </a:ext>
            </a:extLst>
          </p:cNvPr>
          <p:cNvSpPr txBox="1"/>
          <p:nvPr/>
        </p:nvSpPr>
        <p:spPr>
          <a:xfrm rot="20467025">
            <a:off x="3181575" y="4725775"/>
            <a:ext cx="2486346" cy="646331"/>
          </a:xfrm>
          <a:prstGeom prst="rect">
            <a:avLst/>
          </a:prstGeom>
          <a:noFill/>
        </p:spPr>
        <p:txBody>
          <a:bodyPr wrap="square" rtlCol="0">
            <a:spAutoFit/>
          </a:bodyPr>
          <a:lstStyle/>
          <a:p>
            <a:pPr algn="ctr"/>
            <a:r>
              <a:rPr lang="en-US" b="1" dirty="0">
                <a:solidFill>
                  <a:schemeClr val="bg1"/>
                </a:solidFill>
              </a:rPr>
              <a:t>Clear </a:t>
            </a:r>
          </a:p>
          <a:p>
            <a:pPr algn="ctr"/>
            <a:r>
              <a:rPr lang="en-US" b="1" dirty="0">
                <a:solidFill>
                  <a:schemeClr val="bg1"/>
                </a:solidFill>
              </a:rPr>
              <a:t>Value Proposition</a:t>
            </a:r>
          </a:p>
        </p:txBody>
      </p:sp>
      <p:sp>
        <p:nvSpPr>
          <p:cNvPr id="15" name="Freeform 14">
            <a:extLst>
              <a:ext uri="{FF2B5EF4-FFF2-40B4-BE49-F238E27FC236}">
                <a16:creationId xmlns:a16="http://schemas.microsoft.com/office/drawing/2014/main" id="{ADB3531F-8451-0649-9941-43C7E07FCA74}"/>
              </a:ext>
            </a:extLst>
          </p:cNvPr>
          <p:cNvSpPr/>
          <p:nvPr/>
        </p:nvSpPr>
        <p:spPr>
          <a:xfrm>
            <a:off x="1089061" y="3102796"/>
            <a:ext cx="2455523" cy="441788"/>
          </a:xfrm>
          <a:custGeom>
            <a:avLst/>
            <a:gdLst>
              <a:gd name="connsiteX0" fmla="*/ 0 w 2455523"/>
              <a:gd name="connsiteY0" fmla="*/ 154112 h 441788"/>
              <a:gd name="connsiteX1" fmla="*/ 1304818 w 2455523"/>
              <a:gd name="connsiteY1" fmla="*/ 0 h 441788"/>
              <a:gd name="connsiteX2" fmla="*/ 2455523 w 2455523"/>
              <a:gd name="connsiteY2" fmla="*/ 215757 h 441788"/>
              <a:gd name="connsiteX3" fmla="*/ 1119883 w 2455523"/>
              <a:gd name="connsiteY3" fmla="*/ 441788 h 441788"/>
              <a:gd name="connsiteX4" fmla="*/ 0 w 2455523"/>
              <a:gd name="connsiteY4" fmla="*/ 154112 h 44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523" h="441788">
                <a:moveTo>
                  <a:pt x="0" y="154112"/>
                </a:moveTo>
                <a:lnTo>
                  <a:pt x="1304818" y="0"/>
                </a:lnTo>
                <a:lnTo>
                  <a:pt x="2455523" y="215757"/>
                </a:lnTo>
                <a:lnTo>
                  <a:pt x="1119883" y="441788"/>
                </a:lnTo>
                <a:lnTo>
                  <a:pt x="0" y="1541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BD43C5F-33EF-FF4B-895A-074100899954}"/>
              </a:ext>
            </a:extLst>
          </p:cNvPr>
          <p:cNvSpPr txBox="1"/>
          <p:nvPr/>
        </p:nvSpPr>
        <p:spPr>
          <a:xfrm>
            <a:off x="1082382" y="3059513"/>
            <a:ext cx="2486346" cy="523220"/>
          </a:xfrm>
          <a:prstGeom prst="rect">
            <a:avLst/>
          </a:prstGeom>
          <a:noFill/>
        </p:spPr>
        <p:txBody>
          <a:bodyPr wrap="square" rtlCol="0">
            <a:spAutoFit/>
          </a:bodyPr>
          <a:lstStyle/>
          <a:p>
            <a:pPr algn="ctr"/>
            <a:r>
              <a:rPr lang="en-US" sz="1400" b="1" dirty="0">
                <a:solidFill>
                  <a:schemeClr val="bg1"/>
                </a:solidFill>
              </a:rPr>
              <a:t>Customer Profile -  </a:t>
            </a:r>
          </a:p>
          <a:p>
            <a:pPr algn="ctr"/>
            <a:r>
              <a:rPr lang="en-US" sz="1400" b="1" dirty="0">
                <a:solidFill>
                  <a:schemeClr val="bg1"/>
                </a:solidFill>
              </a:rPr>
              <a:t>Sweet Spot</a:t>
            </a:r>
          </a:p>
        </p:txBody>
      </p:sp>
      <p:sp>
        <p:nvSpPr>
          <p:cNvPr id="17" name="Freeform 16">
            <a:extLst>
              <a:ext uri="{FF2B5EF4-FFF2-40B4-BE49-F238E27FC236}">
                <a16:creationId xmlns:a16="http://schemas.microsoft.com/office/drawing/2014/main" id="{D8BF3DB4-C84E-5047-9382-BC54805048C3}"/>
              </a:ext>
            </a:extLst>
          </p:cNvPr>
          <p:cNvSpPr/>
          <p:nvPr/>
        </p:nvSpPr>
        <p:spPr>
          <a:xfrm>
            <a:off x="3092521" y="3400746"/>
            <a:ext cx="2599362" cy="595901"/>
          </a:xfrm>
          <a:custGeom>
            <a:avLst/>
            <a:gdLst>
              <a:gd name="connsiteX0" fmla="*/ 0 w 2599362"/>
              <a:gd name="connsiteY0" fmla="*/ 164387 h 595901"/>
              <a:gd name="connsiteX1" fmla="*/ 1222625 w 2599362"/>
              <a:gd name="connsiteY1" fmla="*/ 0 h 595901"/>
              <a:gd name="connsiteX2" fmla="*/ 2599362 w 2599362"/>
              <a:gd name="connsiteY2" fmla="*/ 215757 h 595901"/>
              <a:gd name="connsiteX3" fmla="*/ 1438382 w 2599362"/>
              <a:gd name="connsiteY3" fmla="*/ 595901 h 595901"/>
              <a:gd name="connsiteX4" fmla="*/ 0 w 2599362"/>
              <a:gd name="connsiteY4" fmla="*/ 164387 h 595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362" h="595901">
                <a:moveTo>
                  <a:pt x="0" y="164387"/>
                </a:moveTo>
                <a:lnTo>
                  <a:pt x="1222625" y="0"/>
                </a:lnTo>
                <a:lnTo>
                  <a:pt x="2599362" y="215757"/>
                </a:lnTo>
                <a:lnTo>
                  <a:pt x="1438382" y="595901"/>
                </a:lnTo>
                <a:lnTo>
                  <a:pt x="0" y="16438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F858F26-EFD2-A341-9E28-09F137F83B31}"/>
              </a:ext>
            </a:extLst>
          </p:cNvPr>
          <p:cNvSpPr txBox="1"/>
          <p:nvPr/>
        </p:nvSpPr>
        <p:spPr>
          <a:xfrm>
            <a:off x="3246634" y="3379082"/>
            <a:ext cx="2486346" cy="523220"/>
          </a:xfrm>
          <a:prstGeom prst="rect">
            <a:avLst/>
          </a:prstGeom>
          <a:noFill/>
        </p:spPr>
        <p:txBody>
          <a:bodyPr wrap="square" rtlCol="0">
            <a:spAutoFit/>
          </a:bodyPr>
          <a:lstStyle/>
          <a:p>
            <a:pPr algn="ctr"/>
            <a:r>
              <a:rPr lang="en-US" sz="1400" b="1" dirty="0">
                <a:solidFill>
                  <a:schemeClr val="bg1"/>
                </a:solidFill>
              </a:rPr>
              <a:t>SEO plan</a:t>
            </a:r>
          </a:p>
          <a:p>
            <a:pPr algn="ctr"/>
            <a:r>
              <a:rPr lang="en-US" sz="1400" b="1" dirty="0">
                <a:solidFill>
                  <a:schemeClr val="bg1"/>
                </a:solidFill>
              </a:rPr>
              <a:t>Audit &amp; Content</a:t>
            </a:r>
          </a:p>
        </p:txBody>
      </p:sp>
      <p:sp>
        <p:nvSpPr>
          <p:cNvPr id="19" name="TextBox 18">
            <a:extLst>
              <a:ext uri="{FF2B5EF4-FFF2-40B4-BE49-F238E27FC236}">
                <a16:creationId xmlns:a16="http://schemas.microsoft.com/office/drawing/2014/main" id="{DBC43B5E-B8D7-E745-A3DD-F5A2E2473DBD}"/>
              </a:ext>
            </a:extLst>
          </p:cNvPr>
          <p:cNvSpPr txBox="1"/>
          <p:nvPr/>
        </p:nvSpPr>
        <p:spPr>
          <a:xfrm>
            <a:off x="1846779" y="1221105"/>
            <a:ext cx="5090845" cy="707886"/>
          </a:xfrm>
          <a:prstGeom prst="rect">
            <a:avLst/>
          </a:prstGeom>
          <a:noFill/>
        </p:spPr>
        <p:txBody>
          <a:bodyPr wrap="square" rtlCol="0">
            <a:spAutoFit/>
          </a:bodyPr>
          <a:lstStyle/>
          <a:p>
            <a:r>
              <a:rPr lang="en-US" sz="4000" b="1" dirty="0"/>
              <a:t>Lay the foundation</a:t>
            </a:r>
          </a:p>
        </p:txBody>
      </p:sp>
      <p:sp>
        <p:nvSpPr>
          <p:cNvPr id="20" name="TextBox 19">
            <a:extLst>
              <a:ext uri="{FF2B5EF4-FFF2-40B4-BE49-F238E27FC236}">
                <a16:creationId xmlns:a16="http://schemas.microsoft.com/office/drawing/2014/main" id="{69FC6B3F-9DB7-AC48-AD53-19529D1CA072}"/>
              </a:ext>
            </a:extLst>
          </p:cNvPr>
          <p:cNvSpPr txBox="1"/>
          <p:nvPr/>
        </p:nvSpPr>
        <p:spPr>
          <a:xfrm>
            <a:off x="6688476" y="2192933"/>
            <a:ext cx="5034337" cy="3801041"/>
          </a:xfrm>
          <a:prstGeom prst="rect">
            <a:avLst/>
          </a:prstGeom>
          <a:noFill/>
        </p:spPr>
        <p:txBody>
          <a:bodyPr wrap="square" rtlCol="0">
            <a:spAutoFit/>
          </a:bodyPr>
          <a:lstStyle/>
          <a:p>
            <a:pPr marL="285750" indent="-285750">
              <a:spcAft>
                <a:spcPts val="600"/>
              </a:spcAft>
              <a:buFont typeface="Wingdings" pitchFamily="2" charset="2"/>
              <a:buChar char="q"/>
            </a:pPr>
            <a:r>
              <a:rPr lang="en-US" b="1" dirty="0"/>
              <a:t>Complete a customer profile. </a:t>
            </a:r>
            <a:r>
              <a:rPr lang="en-US" dirty="0"/>
              <a:t>Where are your profitable sweet spots?</a:t>
            </a:r>
            <a:endParaRPr lang="en-US" b="1" dirty="0"/>
          </a:p>
          <a:p>
            <a:pPr marL="285750" indent="-285750">
              <a:spcAft>
                <a:spcPts val="600"/>
              </a:spcAft>
              <a:buFont typeface="Wingdings" pitchFamily="2" charset="2"/>
              <a:buChar char="q"/>
            </a:pPr>
            <a:r>
              <a:rPr lang="en-US" b="1" dirty="0"/>
              <a:t>Understand </a:t>
            </a:r>
            <a:r>
              <a:rPr lang="en-US" dirty="0"/>
              <a:t>how your </a:t>
            </a:r>
            <a:r>
              <a:rPr lang="en-US" b="1" dirty="0"/>
              <a:t>customers </a:t>
            </a:r>
            <a:r>
              <a:rPr lang="en-US" dirty="0"/>
              <a:t>want to shop (find &amp; select) and buy products.</a:t>
            </a:r>
          </a:p>
          <a:p>
            <a:pPr marL="285750" indent="-285750">
              <a:spcAft>
                <a:spcPts val="600"/>
              </a:spcAft>
              <a:buFont typeface="Wingdings" pitchFamily="2" charset="2"/>
              <a:buChar char="q"/>
            </a:pPr>
            <a:r>
              <a:rPr lang="en-US" dirty="0"/>
              <a:t>Have a </a:t>
            </a:r>
            <a:r>
              <a:rPr lang="en-US" b="1" dirty="0"/>
              <a:t>clear value proposition</a:t>
            </a:r>
            <a:r>
              <a:rPr lang="en-US" dirty="0"/>
              <a:t>. How do you differentiate from your competitors?</a:t>
            </a:r>
          </a:p>
          <a:p>
            <a:pPr marL="285750" indent="-285750">
              <a:spcAft>
                <a:spcPts val="600"/>
              </a:spcAft>
              <a:buFont typeface="Wingdings" pitchFamily="2" charset="2"/>
              <a:buChar char="q"/>
            </a:pPr>
            <a:r>
              <a:rPr lang="en-US" b="1" dirty="0"/>
              <a:t>Develop demand generation strategy</a:t>
            </a:r>
            <a:r>
              <a:rPr lang="en-US" dirty="0"/>
              <a:t>, including inbound/outbound components.</a:t>
            </a:r>
          </a:p>
          <a:p>
            <a:pPr marL="285750" indent="-285750">
              <a:spcAft>
                <a:spcPts val="600"/>
              </a:spcAft>
              <a:buFont typeface="Wingdings" pitchFamily="2" charset="2"/>
              <a:buChar char="q"/>
            </a:pPr>
            <a:r>
              <a:rPr lang="en-US" b="1" dirty="0"/>
              <a:t>Create SEO strategy and plan</a:t>
            </a:r>
            <a:r>
              <a:rPr lang="en-US" dirty="0"/>
              <a:t>. Start with SEO audit, then systematically optimize content.</a:t>
            </a:r>
          </a:p>
          <a:p>
            <a:pPr marL="285750" indent="-285750">
              <a:spcAft>
                <a:spcPts val="600"/>
              </a:spcAft>
              <a:buFont typeface="Wingdings" pitchFamily="2" charset="2"/>
              <a:buChar char="q"/>
            </a:pPr>
            <a:r>
              <a:rPr lang="en-US" b="1" dirty="0"/>
              <a:t>Test and measure </a:t>
            </a:r>
            <a:r>
              <a:rPr lang="en-US" dirty="0"/>
              <a:t>activities to continually adjust and optimize.</a:t>
            </a:r>
          </a:p>
        </p:txBody>
      </p:sp>
    </p:spTree>
    <p:extLst>
      <p:ext uri="{BB962C8B-B14F-4D97-AF65-F5344CB8AC3E}">
        <p14:creationId xmlns:p14="http://schemas.microsoft.com/office/powerpoint/2010/main" val="2510983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91D3-1F83-2D48-AB42-3DDE83D12D94}"/>
              </a:ext>
            </a:extLst>
          </p:cNvPr>
          <p:cNvSpPr>
            <a:spLocks noGrp="1"/>
          </p:cNvSpPr>
          <p:nvPr>
            <p:ph type="title"/>
          </p:nvPr>
        </p:nvSpPr>
        <p:spPr>
          <a:xfrm>
            <a:off x="534125" y="-153859"/>
            <a:ext cx="8257177" cy="1325563"/>
          </a:xfrm>
        </p:spPr>
        <p:txBody>
          <a:bodyPr/>
          <a:lstStyle/>
          <a:p>
            <a:r>
              <a:rPr lang="en-US" dirty="0"/>
              <a:t>Growth:</a:t>
            </a:r>
            <a:r>
              <a:rPr lang="en-US" dirty="0">
                <a:sym typeface="Wingdings" pitchFamily="2" charset="2"/>
              </a:rPr>
              <a:t> 5% to 10% E-Commerce</a:t>
            </a:r>
            <a:endParaRPr lang="en-US" dirty="0"/>
          </a:p>
        </p:txBody>
      </p:sp>
      <p:sp>
        <p:nvSpPr>
          <p:cNvPr id="3" name="Footer Placeholder 2">
            <a:extLst>
              <a:ext uri="{FF2B5EF4-FFF2-40B4-BE49-F238E27FC236}">
                <a16:creationId xmlns:a16="http://schemas.microsoft.com/office/drawing/2014/main" id="{AA73B312-5D7E-BF47-8667-6E4E449518AE}"/>
              </a:ext>
            </a:extLst>
          </p:cNvPr>
          <p:cNvSpPr>
            <a:spLocks noGrp="1"/>
          </p:cNvSpPr>
          <p:nvPr>
            <p:ph type="ftr" sz="quarter" idx="11"/>
          </p:nvPr>
        </p:nvSpPr>
        <p:spPr/>
        <p:txBody>
          <a:bodyPr/>
          <a:lstStyle/>
          <a:p>
            <a:r>
              <a:rPr lang="en-US"/>
              <a:t>Copyright 2018 Real Results Marketing, Inc., All rights reserved.</a:t>
            </a:r>
            <a:endParaRPr lang="en-US" dirty="0"/>
          </a:p>
        </p:txBody>
      </p:sp>
      <p:pic>
        <p:nvPicPr>
          <p:cNvPr id="7" name="Picture 6">
            <a:extLst>
              <a:ext uri="{FF2B5EF4-FFF2-40B4-BE49-F238E27FC236}">
                <a16:creationId xmlns:a16="http://schemas.microsoft.com/office/drawing/2014/main" id="{0667FEBA-4DB6-F347-8AC8-010A208038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26" y="1171704"/>
            <a:ext cx="981165" cy="917727"/>
          </a:xfrm>
          <a:prstGeom prst="rect">
            <a:avLst/>
          </a:prstGeom>
        </p:spPr>
      </p:pic>
      <p:sp>
        <p:nvSpPr>
          <p:cNvPr id="4" name="TextBox 3">
            <a:extLst>
              <a:ext uri="{FF2B5EF4-FFF2-40B4-BE49-F238E27FC236}">
                <a16:creationId xmlns:a16="http://schemas.microsoft.com/office/drawing/2014/main" id="{1917721B-8564-9F43-B683-C29485D9D3E1}"/>
              </a:ext>
            </a:extLst>
          </p:cNvPr>
          <p:cNvSpPr txBox="1"/>
          <p:nvPr/>
        </p:nvSpPr>
        <p:spPr>
          <a:xfrm>
            <a:off x="534125" y="2229493"/>
            <a:ext cx="10736626" cy="4801314"/>
          </a:xfrm>
          <a:prstGeom prst="rect">
            <a:avLst/>
          </a:prstGeom>
          <a:noFill/>
        </p:spPr>
        <p:txBody>
          <a:bodyPr wrap="square" rtlCol="0">
            <a:spAutoFit/>
          </a:bodyPr>
          <a:lstStyle/>
          <a:p>
            <a:pPr marL="285750" indent="-285750">
              <a:spcAft>
                <a:spcPts val="1200"/>
              </a:spcAft>
              <a:buFont typeface="Wingdings" pitchFamily="2" charset="2"/>
              <a:buChar char="q"/>
            </a:pPr>
            <a:r>
              <a:rPr lang="en-US" b="1" dirty="0"/>
              <a:t>Ensure foundation is solid. </a:t>
            </a:r>
            <a:r>
              <a:rPr lang="en-US" dirty="0"/>
              <a:t>Complete, update, or adjust as needed.</a:t>
            </a:r>
          </a:p>
          <a:p>
            <a:pPr marL="285750" indent="-285750">
              <a:spcAft>
                <a:spcPts val="1200"/>
              </a:spcAft>
              <a:buFont typeface="Wingdings" pitchFamily="2" charset="2"/>
              <a:buChar char="q"/>
            </a:pPr>
            <a:r>
              <a:rPr lang="en-US" b="1" dirty="0"/>
              <a:t>Develop &amp; implement SEM plan. </a:t>
            </a:r>
            <a:r>
              <a:rPr lang="en-US" dirty="0"/>
              <a:t>Search engine marketing (PPC) can be important growth drivers.</a:t>
            </a:r>
          </a:p>
          <a:p>
            <a:pPr marL="285750" indent="-285750">
              <a:spcAft>
                <a:spcPts val="1200"/>
              </a:spcAft>
              <a:buFont typeface="Wingdings" pitchFamily="2" charset="2"/>
              <a:buChar char="q"/>
            </a:pPr>
            <a:r>
              <a:rPr lang="en-US" b="1" dirty="0"/>
              <a:t>Begin modifying key product content </a:t>
            </a:r>
            <a:r>
              <a:rPr lang="en-US" dirty="0"/>
              <a:t>as possible to increase likelihood of being found in search engines. Prerequisite is solid value proposition to focus content on what is important for your customers.</a:t>
            </a:r>
          </a:p>
          <a:p>
            <a:pPr marL="285750" indent="-285750">
              <a:spcAft>
                <a:spcPts val="1200"/>
              </a:spcAft>
              <a:buFont typeface="Wingdings" pitchFamily="2" charset="2"/>
              <a:buChar char="q"/>
            </a:pPr>
            <a:r>
              <a:rPr lang="en-US" dirty="0"/>
              <a:t>Consider </a:t>
            </a:r>
            <a:r>
              <a:rPr lang="en-US" b="1" dirty="0"/>
              <a:t>landing pages or other content </a:t>
            </a:r>
            <a:r>
              <a:rPr lang="en-US" dirty="0"/>
              <a:t>that appeals to key customer segments.</a:t>
            </a:r>
          </a:p>
          <a:p>
            <a:pPr marL="285750" indent="-285750">
              <a:spcAft>
                <a:spcPts val="1200"/>
              </a:spcAft>
              <a:buFont typeface="Wingdings" pitchFamily="2" charset="2"/>
              <a:buChar char="q"/>
            </a:pPr>
            <a:r>
              <a:rPr lang="en-US" b="1" dirty="0"/>
              <a:t>Optimize Local SEO</a:t>
            </a:r>
            <a:r>
              <a:rPr lang="en-US" dirty="0"/>
              <a:t>. Often overlooked, but good opportunity to increase awareness and business at the local branch level.</a:t>
            </a:r>
          </a:p>
          <a:p>
            <a:pPr marL="285750" indent="-285750">
              <a:spcAft>
                <a:spcPts val="1200"/>
              </a:spcAft>
              <a:buFont typeface="Wingdings" pitchFamily="2" charset="2"/>
              <a:buChar char="q"/>
            </a:pPr>
            <a:r>
              <a:rPr lang="en-US" b="1" dirty="0"/>
              <a:t>UX Improvements</a:t>
            </a:r>
            <a:r>
              <a:rPr lang="en-US" dirty="0"/>
              <a:t> – persona journey mapping, etc.</a:t>
            </a:r>
          </a:p>
          <a:p>
            <a:pPr marL="285750" indent="-285750">
              <a:spcAft>
                <a:spcPts val="1200"/>
              </a:spcAft>
              <a:buFont typeface="Wingdings" pitchFamily="2" charset="2"/>
              <a:buChar char="q"/>
            </a:pPr>
            <a:r>
              <a:rPr lang="en-US" b="1" dirty="0"/>
              <a:t>Evaluate/implement proactive inside sales</a:t>
            </a:r>
            <a:r>
              <a:rPr lang="en-US" dirty="0"/>
              <a:t>. Solid e-commerce initiative and content supports offline activities.</a:t>
            </a:r>
          </a:p>
          <a:p>
            <a:pPr marL="285750" indent="-285750">
              <a:spcAft>
                <a:spcPts val="1200"/>
              </a:spcAft>
              <a:buFont typeface="Wingdings" pitchFamily="2" charset="2"/>
              <a:buChar char="q"/>
            </a:pPr>
            <a:endParaRPr lang="en-US" dirty="0"/>
          </a:p>
          <a:p>
            <a:pPr marL="285750" indent="-285750">
              <a:spcAft>
                <a:spcPts val="1200"/>
              </a:spcAft>
              <a:buFont typeface="Wingdings" pitchFamily="2" charset="2"/>
              <a:buChar char="q"/>
            </a:pPr>
            <a:endParaRPr lang="en-US" dirty="0"/>
          </a:p>
          <a:p>
            <a:pPr marL="285750" indent="-285750">
              <a:spcAft>
                <a:spcPts val="1200"/>
              </a:spcAft>
              <a:buFont typeface="Wingdings" pitchFamily="2" charset="2"/>
              <a:buChar char="q"/>
            </a:pPr>
            <a:endParaRPr lang="en-US" dirty="0"/>
          </a:p>
        </p:txBody>
      </p:sp>
      <p:sp>
        <p:nvSpPr>
          <p:cNvPr id="5" name="TextBox 4">
            <a:extLst>
              <a:ext uri="{FF2B5EF4-FFF2-40B4-BE49-F238E27FC236}">
                <a16:creationId xmlns:a16="http://schemas.microsoft.com/office/drawing/2014/main" id="{9C0FDE8B-32ED-1F4B-A9DE-CD7644A36BB8}"/>
              </a:ext>
            </a:extLst>
          </p:cNvPr>
          <p:cNvSpPr txBox="1"/>
          <p:nvPr/>
        </p:nvSpPr>
        <p:spPr>
          <a:xfrm>
            <a:off x="1846779" y="1221105"/>
            <a:ext cx="6002677" cy="707886"/>
          </a:xfrm>
          <a:prstGeom prst="rect">
            <a:avLst/>
          </a:prstGeom>
          <a:noFill/>
        </p:spPr>
        <p:txBody>
          <a:bodyPr wrap="square" rtlCol="0">
            <a:spAutoFit/>
          </a:bodyPr>
          <a:lstStyle/>
          <a:p>
            <a:r>
              <a:rPr lang="en-US" sz="4000" b="1" dirty="0"/>
              <a:t>Build up from foundation</a:t>
            </a:r>
          </a:p>
        </p:txBody>
      </p:sp>
    </p:spTree>
    <p:extLst>
      <p:ext uri="{BB962C8B-B14F-4D97-AF65-F5344CB8AC3E}">
        <p14:creationId xmlns:p14="http://schemas.microsoft.com/office/powerpoint/2010/main" val="4090799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91D3-1F83-2D48-AB42-3DDE83D12D94}"/>
              </a:ext>
            </a:extLst>
          </p:cNvPr>
          <p:cNvSpPr>
            <a:spLocks noGrp="1"/>
          </p:cNvSpPr>
          <p:nvPr>
            <p:ph type="title"/>
          </p:nvPr>
        </p:nvSpPr>
        <p:spPr>
          <a:xfrm>
            <a:off x="272865" y="-153859"/>
            <a:ext cx="7708537" cy="1325563"/>
          </a:xfrm>
        </p:spPr>
        <p:txBody>
          <a:bodyPr>
            <a:normAutofit/>
          </a:bodyPr>
          <a:lstStyle/>
          <a:p>
            <a:r>
              <a:rPr lang="en-US" dirty="0"/>
              <a:t>Maturity:</a:t>
            </a:r>
            <a:r>
              <a:rPr lang="en-US" dirty="0">
                <a:sym typeface="Wingdings" pitchFamily="2" charset="2"/>
              </a:rPr>
              <a:t> 10% to 20% E-Commerce</a:t>
            </a:r>
            <a:endParaRPr lang="en-US" dirty="0"/>
          </a:p>
        </p:txBody>
      </p:sp>
      <p:sp>
        <p:nvSpPr>
          <p:cNvPr id="3" name="Footer Placeholder 2">
            <a:extLst>
              <a:ext uri="{FF2B5EF4-FFF2-40B4-BE49-F238E27FC236}">
                <a16:creationId xmlns:a16="http://schemas.microsoft.com/office/drawing/2014/main" id="{E23FF865-C66C-404C-923F-53904A2BD12E}"/>
              </a:ext>
            </a:extLst>
          </p:cNvPr>
          <p:cNvSpPr>
            <a:spLocks noGrp="1"/>
          </p:cNvSpPr>
          <p:nvPr>
            <p:ph type="ftr" sz="quarter" idx="11"/>
          </p:nvPr>
        </p:nvSpPr>
        <p:spPr/>
        <p:txBody>
          <a:bodyPr/>
          <a:lstStyle/>
          <a:p>
            <a:r>
              <a:rPr lang="en-US"/>
              <a:t>Copyright 2018 Real Results Marketing, Inc., All rights reserved.</a:t>
            </a:r>
            <a:endParaRPr lang="en-US" dirty="0"/>
          </a:p>
        </p:txBody>
      </p:sp>
      <p:pic>
        <p:nvPicPr>
          <p:cNvPr id="7" name="Picture 6">
            <a:extLst>
              <a:ext uri="{FF2B5EF4-FFF2-40B4-BE49-F238E27FC236}">
                <a16:creationId xmlns:a16="http://schemas.microsoft.com/office/drawing/2014/main" id="{0667FEBA-4DB6-F347-8AC8-010A208038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26" y="1171704"/>
            <a:ext cx="981165" cy="917727"/>
          </a:xfrm>
          <a:prstGeom prst="rect">
            <a:avLst/>
          </a:prstGeom>
        </p:spPr>
      </p:pic>
      <p:sp>
        <p:nvSpPr>
          <p:cNvPr id="4" name="TextBox 3">
            <a:extLst>
              <a:ext uri="{FF2B5EF4-FFF2-40B4-BE49-F238E27FC236}">
                <a16:creationId xmlns:a16="http://schemas.microsoft.com/office/drawing/2014/main" id="{3D632E38-B3D2-A042-B1DE-718A108F6076}"/>
              </a:ext>
            </a:extLst>
          </p:cNvPr>
          <p:cNvSpPr txBox="1"/>
          <p:nvPr/>
        </p:nvSpPr>
        <p:spPr>
          <a:xfrm>
            <a:off x="534125" y="2229493"/>
            <a:ext cx="10736626" cy="3600986"/>
          </a:xfrm>
          <a:prstGeom prst="rect">
            <a:avLst/>
          </a:prstGeom>
          <a:noFill/>
        </p:spPr>
        <p:txBody>
          <a:bodyPr wrap="square" rtlCol="0">
            <a:spAutoFit/>
          </a:bodyPr>
          <a:lstStyle/>
          <a:p>
            <a:pPr marL="285750" indent="-285750">
              <a:spcAft>
                <a:spcPts val="1200"/>
              </a:spcAft>
              <a:buFont typeface="Wingdings" pitchFamily="2" charset="2"/>
              <a:buChar char="q"/>
            </a:pPr>
            <a:r>
              <a:rPr lang="en-US" sz="2000" b="1" dirty="0"/>
              <a:t>Ensure foundation is solid. </a:t>
            </a:r>
            <a:r>
              <a:rPr lang="en-US" sz="2000" dirty="0"/>
              <a:t>Complete, update, or adjust as needed.</a:t>
            </a:r>
          </a:p>
          <a:p>
            <a:pPr marL="285750" indent="-285750">
              <a:spcAft>
                <a:spcPts val="1200"/>
              </a:spcAft>
              <a:buFont typeface="Wingdings" pitchFamily="2" charset="2"/>
              <a:buChar char="q"/>
            </a:pPr>
            <a:r>
              <a:rPr lang="en-US" sz="2000" b="1" dirty="0"/>
              <a:t>Continually test, measure, and adjust activities.</a:t>
            </a:r>
          </a:p>
          <a:p>
            <a:pPr marL="285750" indent="-285750">
              <a:spcAft>
                <a:spcPts val="1200"/>
              </a:spcAft>
              <a:buFont typeface="Wingdings" pitchFamily="2" charset="2"/>
              <a:buChar char="q"/>
            </a:pPr>
            <a:r>
              <a:rPr lang="en-US" sz="2000" b="1" dirty="0"/>
              <a:t>UX Improvements</a:t>
            </a:r>
            <a:r>
              <a:rPr lang="en-US" sz="2000" dirty="0"/>
              <a:t> – persona journey mapping, etc.</a:t>
            </a:r>
            <a:endParaRPr lang="en-US" sz="2000" b="1" dirty="0"/>
          </a:p>
          <a:p>
            <a:pPr marL="285750" indent="-285750">
              <a:spcAft>
                <a:spcPts val="1200"/>
              </a:spcAft>
              <a:buFont typeface="Wingdings" pitchFamily="2" charset="2"/>
              <a:buChar char="q"/>
            </a:pPr>
            <a:r>
              <a:rPr lang="en-US" sz="2000" b="1" dirty="0"/>
              <a:t>Optimize SEO. </a:t>
            </a:r>
            <a:r>
              <a:rPr lang="en-US" sz="2000" dirty="0"/>
              <a:t>FYI – this NEVER stops.</a:t>
            </a:r>
            <a:endParaRPr lang="en-US" sz="2000" b="1" dirty="0"/>
          </a:p>
          <a:p>
            <a:pPr marL="285750" indent="-285750">
              <a:spcAft>
                <a:spcPts val="1200"/>
              </a:spcAft>
              <a:buFont typeface="Wingdings" pitchFamily="2" charset="2"/>
              <a:buChar char="q"/>
            </a:pPr>
            <a:r>
              <a:rPr lang="en-US" sz="2000" b="1" dirty="0"/>
              <a:t>Evaluate punchout integration with ERPs. </a:t>
            </a:r>
            <a:r>
              <a:rPr lang="en-US" sz="2000" dirty="0"/>
              <a:t>If not already considered, understand what customers may need or desire punchout capabilities. Generally the largest customers, but ease of implementation is opening up new opportunities to be extremely sticky with customers and make the barrier to leave you high.</a:t>
            </a:r>
          </a:p>
          <a:p>
            <a:pPr marL="285750" indent="-285750">
              <a:spcAft>
                <a:spcPts val="1200"/>
              </a:spcAft>
              <a:buFont typeface="Wingdings" pitchFamily="2" charset="2"/>
              <a:buChar char="q"/>
            </a:pPr>
            <a:r>
              <a:rPr lang="en-US" sz="2000" dirty="0"/>
              <a:t>Aggressively </a:t>
            </a:r>
            <a:r>
              <a:rPr lang="en-US" sz="2000" b="1" dirty="0"/>
              <a:t>implement SEM </a:t>
            </a:r>
            <a:r>
              <a:rPr lang="en-US" sz="2000" dirty="0"/>
              <a:t>activities to solidify current customers and open up new markets.</a:t>
            </a:r>
          </a:p>
        </p:txBody>
      </p:sp>
      <p:sp>
        <p:nvSpPr>
          <p:cNvPr id="5" name="TextBox 4">
            <a:extLst>
              <a:ext uri="{FF2B5EF4-FFF2-40B4-BE49-F238E27FC236}">
                <a16:creationId xmlns:a16="http://schemas.microsoft.com/office/drawing/2014/main" id="{AF608FEA-7EAA-064D-8932-A5F0F24A7B9A}"/>
              </a:ext>
            </a:extLst>
          </p:cNvPr>
          <p:cNvSpPr txBox="1"/>
          <p:nvPr/>
        </p:nvSpPr>
        <p:spPr>
          <a:xfrm>
            <a:off x="1846779" y="1221105"/>
            <a:ext cx="6002677" cy="707886"/>
          </a:xfrm>
          <a:prstGeom prst="rect">
            <a:avLst/>
          </a:prstGeom>
          <a:noFill/>
        </p:spPr>
        <p:txBody>
          <a:bodyPr wrap="square" rtlCol="0">
            <a:spAutoFit/>
          </a:bodyPr>
          <a:lstStyle/>
          <a:p>
            <a:r>
              <a:rPr lang="en-US" sz="4000" b="1" dirty="0"/>
              <a:t>Build additional levels</a:t>
            </a:r>
          </a:p>
        </p:txBody>
      </p:sp>
    </p:spTree>
    <p:extLst>
      <p:ext uri="{BB962C8B-B14F-4D97-AF65-F5344CB8AC3E}">
        <p14:creationId xmlns:p14="http://schemas.microsoft.com/office/powerpoint/2010/main" val="301524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91D3-1F83-2D48-AB42-3DDE83D12D94}"/>
              </a:ext>
            </a:extLst>
          </p:cNvPr>
          <p:cNvSpPr>
            <a:spLocks noGrp="1"/>
          </p:cNvSpPr>
          <p:nvPr>
            <p:ph type="title"/>
          </p:nvPr>
        </p:nvSpPr>
        <p:spPr>
          <a:xfrm>
            <a:off x="534126" y="-153859"/>
            <a:ext cx="7238274" cy="1325563"/>
          </a:xfrm>
        </p:spPr>
        <p:txBody>
          <a:bodyPr/>
          <a:lstStyle/>
          <a:p>
            <a:r>
              <a:rPr lang="en-US" dirty="0"/>
              <a:t>Leader: </a:t>
            </a:r>
            <a:r>
              <a:rPr lang="en-US" dirty="0">
                <a:sym typeface="Wingdings" pitchFamily="2" charset="2"/>
              </a:rPr>
              <a:t>&gt; 20% E-Commerce</a:t>
            </a:r>
            <a:endParaRPr lang="en-US" dirty="0"/>
          </a:p>
        </p:txBody>
      </p:sp>
      <p:sp>
        <p:nvSpPr>
          <p:cNvPr id="3" name="Footer Placeholder 2">
            <a:extLst>
              <a:ext uri="{FF2B5EF4-FFF2-40B4-BE49-F238E27FC236}">
                <a16:creationId xmlns:a16="http://schemas.microsoft.com/office/drawing/2014/main" id="{C7F0133B-4E17-7944-A56F-0E9FB76D7173}"/>
              </a:ext>
            </a:extLst>
          </p:cNvPr>
          <p:cNvSpPr>
            <a:spLocks noGrp="1"/>
          </p:cNvSpPr>
          <p:nvPr>
            <p:ph type="ftr" sz="quarter" idx="11"/>
          </p:nvPr>
        </p:nvSpPr>
        <p:spPr/>
        <p:txBody>
          <a:bodyPr/>
          <a:lstStyle/>
          <a:p>
            <a:r>
              <a:rPr lang="en-US"/>
              <a:t>Copyright 2018 Real Results Marketing, Inc., All rights reserved.</a:t>
            </a:r>
            <a:endParaRPr lang="en-US" dirty="0"/>
          </a:p>
        </p:txBody>
      </p:sp>
      <p:pic>
        <p:nvPicPr>
          <p:cNvPr id="7" name="Picture 6">
            <a:extLst>
              <a:ext uri="{FF2B5EF4-FFF2-40B4-BE49-F238E27FC236}">
                <a16:creationId xmlns:a16="http://schemas.microsoft.com/office/drawing/2014/main" id="{0667FEBA-4DB6-F347-8AC8-010A208038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26" y="1171704"/>
            <a:ext cx="981165" cy="917727"/>
          </a:xfrm>
          <a:prstGeom prst="rect">
            <a:avLst/>
          </a:prstGeom>
        </p:spPr>
      </p:pic>
      <p:sp>
        <p:nvSpPr>
          <p:cNvPr id="4" name="TextBox 3">
            <a:extLst>
              <a:ext uri="{FF2B5EF4-FFF2-40B4-BE49-F238E27FC236}">
                <a16:creationId xmlns:a16="http://schemas.microsoft.com/office/drawing/2014/main" id="{D4D38233-17FB-BB48-920B-D3A755F8FBD4}"/>
              </a:ext>
            </a:extLst>
          </p:cNvPr>
          <p:cNvSpPr txBox="1"/>
          <p:nvPr/>
        </p:nvSpPr>
        <p:spPr>
          <a:xfrm>
            <a:off x="534125" y="2229493"/>
            <a:ext cx="10736626" cy="3200876"/>
          </a:xfrm>
          <a:prstGeom prst="rect">
            <a:avLst/>
          </a:prstGeom>
          <a:noFill/>
        </p:spPr>
        <p:txBody>
          <a:bodyPr wrap="square" rtlCol="0">
            <a:spAutoFit/>
          </a:bodyPr>
          <a:lstStyle/>
          <a:p>
            <a:pPr marL="285750" indent="-285750">
              <a:spcAft>
                <a:spcPts val="1200"/>
              </a:spcAft>
              <a:buFont typeface="Wingdings" pitchFamily="2" charset="2"/>
              <a:buChar char="q"/>
            </a:pPr>
            <a:r>
              <a:rPr lang="en-US" sz="2400" b="1" dirty="0"/>
              <a:t>Ensure foundation is solid. </a:t>
            </a:r>
            <a:r>
              <a:rPr lang="en-US" sz="2400" dirty="0"/>
              <a:t>Complete, update, or adjust as needed.</a:t>
            </a:r>
          </a:p>
          <a:p>
            <a:pPr marL="285750" indent="-285750">
              <a:spcAft>
                <a:spcPts val="1200"/>
              </a:spcAft>
              <a:buFont typeface="Wingdings" pitchFamily="2" charset="2"/>
              <a:buChar char="q"/>
            </a:pPr>
            <a:r>
              <a:rPr lang="en-US" sz="2400" b="1" dirty="0"/>
              <a:t>Continually test, measure, and adjust activities.</a:t>
            </a:r>
          </a:p>
          <a:p>
            <a:pPr marL="285750" indent="-285750">
              <a:spcAft>
                <a:spcPts val="1200"/>
              </a:spcAft>
              <a:buFont typeface="Wingdings" pitchFamily="2" charset="2"/>
              <a:buChar char="q"/>
            </a:pPr>
            <a:r>
              <a:rPr lang="en-US" sz="2400" b="1" dirty="0"/>
              <a:t>UX Improvements</a:t>
            </a:r>
            <a:r>
              <a:rPr lang="en-US" sz="2400" dirty="0"/>
              <a:t> – journey mapping, etc.</a:t>
            </a:r>
            <a:endParaRPr lang="en-US" sz="2400" b="1" dirty="0"/>
          </a:p>
          <a:p>
            <a:pPr marL="285750" indent="-285750">
              <a:spcAft>
                <a:spcPts val="1200"/>
              </a:spcAft>
              <a:buFont typeface="Wingdings" pitchFamily="2" charset="2"/>
              <a:buChar char="q"/>
            </a:pPr>
            <a:r>
              <a:rPr lang="en-US" sz="2400" b="1" dirty="0"/>
              <a:t>Optimize SEO. </a:t>
            </a:r>
            <a:r>
              <a:rPr lang="en-US" sz="2400" dirty="0"/>
              <a:t>FYI – this NEVER stops.</a:t>
            </a:r>
            <a:endParaRPr lang="en-US" sz="2400" b="1" dirty="0"/>
          </a:p>
          <a:p>
            <a:pPr marL="285750" indent="-285750">
              <a:spcAft>
                <a:spcPts val="1200"/>
              </a:spcAft>
              <a:buFont typeface="Wingdings" pitchFamily="2" charset="2"/>
              <a:buChar char="q"/>
            </a:pPr>
            <a:r>
              <a:rPr lang="en-US" sz="2400" b="1" dirty="0"/>
              <a:t>Implement personalization strategies, </a:t>
            </a:r>
            <a:r>
              <a:rPr lang="en-US" sz="2400" dirty="0"/>
              <a:t>if not already completed.</a:t>
            </a:r>
          </a:p>
          <a:p>
            <a:pPr marL="285750" indent="-285750">
              <a:spcAft>
                <a:spcPts val="1200"/>
              </a:spcAft>
              <a:buFont typeface="Wingdings" pitchFamily="2" charset="2"/>
              <a:buChar char="q"/>
            </a:pPr>
            <a:r>
              <a:rPr lang="en-US" sz="3200" b="1" dirty="0"/>
              <a:t>You Get to Speak at the next conference</a:t>
            </a:r>
            <a:r>
              <a:rPr lang="en-US" sz="2400" dirty="0"/>
              <a:t>.</a:t>
            </a:r>
          </a:p>
        </p:txBody>
      </p:sp>
      <p:sp>
        <p:nvSpPr>
          <p:cNvPr id="5" name="TextBox 4">
            <a:extLst>
              <a:ext uri="{FF2B5EF4-FFF2-40B4-BE49-F238E27FC236}">
                <a16:creationId xmlns:a16="http://schemas.microsoft.com/office/drawing/2014/main" id="{3BBC865F-FE74-0E4C-88E4-BEF54BE2906F}"/>
              </a:ext>
            </a:extLst>
          </p:cNvPr>
          <p:cNvSpPr txBox="1"/>
          <p:nvPr/>
        </p:nvSpPr>
        <p:spPr>
          <a:xfrm>
            <a:off x="1846779" y="1221105"/>
            <a:ext cx="6002677" cy="707886"/>
          </a:xfrm>
          <a:prstGeom prst="rect">
            <a:avLst/>
          </a:prstGeom>
          <a:noFill/>
        </p:spPr>
        <p:txBody>
          <a:bodyPr wrap="square" rtlCol="0">
            <a:spAutoFit/>
          </a:bodyPr>
          <a:lstStyle/>
          <a:p>
            <a:r>
              <a:rPr lang="en-US" sz="4000" b="1" dirty="0"/>
              <a:t>Maintain and expand</a:t>
            </a:r>
          </a:p>
        </p:txBody>
      </p:sp>
    </p:spTree>
    <p:extLst>
      <p:ext uri="{BB962C8B-B14F-4D97-AF65-F5344CB8AC3E}">
        <p14:creationId xmlns:p14="http://schemas.microsoft.com/office/powerpoint/2010/main" val="4127573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01D6-3D4E-C840-A521-27A1D0C7D3DC}"/>
              </a:ext>
            </a:extLst>
          </p:cNvPr>
          <p:cNvSpPr>
            <a:spLocks noGrp="1"/>
          </p:cNvSpPr>
          <p:nvPr>
            <p:ph type="title"/>
          </p:nvPr>
        </p:nvSpPr>
        <p:spPr/>
        <p:txBody>
          <a:bodyPr/>
          <a:lstStyle/>
          <a:p>
            <a:r>
              <a:rPr lang="en-US" dirty="0"/>
              <a:t>About Real Results Marketing</a:t>
            </a:r>
          </a:p>
        </p:txBody>
      </p:sp>
      <p:sp>
        <p:nvSpPr>
          <p:cNvPr id="3" name="Footer Placeholder 2">
            <a:extLst>
              <a:ext uri="{FF2B5EF4-FFF2-40B4-BE49-F238E27FC236}">
                <a16:creationId xmlns:a16="http://schemas.microsoft.com/office/drawing/2014/main" id="{2FB46F51-7FF8-3149-9F80-A322307CAAAF}"/>
              </a:ext>
            </a:extLst>
          </p:cNvPr>
          <p:cNvSpPr>
            <a:spLocks noGrp="1"/>
          </p:cNvSpPr>
          <p:nvPr>
            <p:ph type="ftr" sz="quarter" idx="11"/>
          </p:nvPr>
        </p:nvSpPr>
        <p:spPr/>
        <p:txBody>
          <a:bodyPr/>
          <a:lstStyle/>
          <a:p>
            <a:r>
              <a:rPr lang="en-US"/>
              <a:t>Copyright 2018 Real Results Marketing, Inc., All rights reserved.</a:t>
            </a:r>
            <a:endParaRPr lang="en-US" dirty="0"/>
          </a:p>
        </p:txBody>
      </p:sp>
      <p:sp>
        <p:nvSpPr>
          <p:cNvPr id="6" name="Rectangle 3">
            <a:extLst>
              <a:ext uri="{FF2B5EF4-FFF2-40B4-BE49-F238E27FC236}">
                <a16:creationId xmlns:a16="http://schemas.microsoft.com/office/drawing/2014/main" id="{46BD888C-5961-914C-9774-33B524FD592D}"/>
              </a:ext>
            </a:extLst>
          </p:cNvPr>
          <p:cNvSpPr txBox="1">
            <a:spLocks noChangeArrowheads="1"/>
          </p:cNvSpPr>
          <p:nvPr/>
        </p:nvSpPr>
        <p:spPr bwMode="auto">
          <a:xfrm>
            <a:off x="457200" y="1294544"/>
            <a:ext cx="10936840" cy="5060220"/>
          </a:xfrm>
          <a:prstGeom prst="rect">
            <a:avLst/>
          </a:prstGeom>
          <a:noFill/>
          <a:ln w="9525">
            <a:noFill/>
            <a:miter lim="800000"/>
            <a:headEnd/>
            <a:tailEnd/>
          </a:ln>
        </p:spPr>
        <p:txBody>
          <a:bodyPr/>
          <a:lstStyle/>
          <a:p>
            <a:pPr marL="342900" indent="-342900">
              <a:lnSpc>
                <a:spcPct val="80000"/>
              </a:lnSpc>
              <a:spcBef>
                <a:spcPts val="1075"/>
              </a:spcBef>
              <a:spcAft>
                <a:spcPts val="1200"/>
              </a:spcAft>
              <a:buFontTx/>
              <a:buChar char="•"/>
            </a:pPr>
            <a:r>
              <a:rPr lang="en-US" sz="2400" b="0" dirty="0">
                <a:latin typeface="Calibri" panose="020F0502020204030204" pitchFamily="34" charset="0"/>
                <a:cs typeface="Calibri" panose="020F0502020204030204" pitchFamily="34" charset="0"/>
              </a:rPr>
              <a:t>Specialize in </a:t>
            </a:r>
            <a:r>
              <a:rPr lang="en-US" sz="2400" dirty="0">
                <a:latin typeface="Calibri" panose="020F0502020204030204" pitchFamily="34" charset="0"/>
                <a:cs typeface="Calibri" panose="020F0502020204030204" pitchFamily="34" charset="0"/>
              </a:rPr>
              <a:t>marketing analysis, </a:t>
            </a:r>
            <a:r>
              <a:rPr lang="en-US" sz="2400" b="0" dirty="0">
                <a:latin typeface="Calibri" panose="020F0502020204030204" pitchFamily="34" charset="0"/>
                <a:cs typeface="Calibri" panose="020F0502020204030204" pitchFamily="34" charset="0"/>
              </a:rPr>
              <a:t>strategy and execution for distributors and manufacturers.</a:t>
            </a:r>
          </a:p>
          <a:p>
            <a:pPr marL="342900" indent="-342900">
              <a:lnSpc>
                <a:spcPct val="80000"/>
              </a:lnSpc>
              <a:spcBef>
                <a:spcPts val="1075"/>
              </a:spcBef>
              <a:spcAft>
                <a:spcPts val="1200"/>
              </a:spcAft>
              <a:buFontTx/>
              <a:buChar char="•"/>
            </a:pPr>
            <a:r>
              <a:rPr lang="en-US" sz="2400" b="0" dirty="0">
                <a:latin typeface="Calibri" panose="020F0502020204030204" pitchFamily="34" charset="0"/>
                <a:cs typeface="Calibri" panose="020F0502020204030204" pitchFamily="34" charset="0"/>
              </a:rPr>
              <a:t>Employ highly-experienced and team-oriented consultants with experience working in corporations.</a:t>
            </a:r>
          </a:p>
          <a:p>
            <a:pPr marL="342900" indent="-342900">
              <a:lnSpc>
                <a:spcPct val="80000"/>
              </a:lnSpc>
              <a:spcBef>
                <a:spcPts val="1075"/>
              </a:spcBef>
              <a:spcAft>
                <a:spcPts val="1200"/>
              </a:spcAft>
              <a:buFontTx/>
              <a:buChar char="•"/>
            </a:pPr>
            <a:r>
              <a:rPr lang="en-US" sz="2400" b="0" dirty="0">
                <a:latin typeface="Calibri" panose="020F0502020204030204" pitchFamily="34" charset="0"/>
                <a:cs typeface="Calibri" panose="020F0502020204030204" pitchFamily="34" charset="0"/>
              </a:rPr>
              <a:t>Focus on making marketing into a profit center.</a:t>
            </a:r>
          </a:p>
          <a:p>
            <a:pPr marL="342900" indent="-342900">
              <a:lnSpc>
                <a:spcPct val="80000"/>
              </a:lnSpc>
              <a:spcBef>
                <a:spcPts val="1075"/>
              </a:spcBef>
              <a:spcAft>
                <a:spcPts val="1200"/>
              </a:spcAft>
              <a:buFontTx/>
              <a:buChar char="•"/>
            </a:pPr>
            <a:r>
              <a:rPr lang="en-US" sz="2400" b="0" dirty="0">
                <a:latin typeface="Calibri" panose="020F0502020204030204" pitchFamily="34" charset="0"/>
                <a:cs typeface="Calibri" panose="020F0502020204030204" pitchFamily="34" charset="0"/>
              </a:rPr>
              <a:t>Deliver best results with customers who start with </a:t>
            </a:r>
            <a:r>
              <a:rPr lang="en-US" sz="2400" dirty="0">
                <a:latin typeface="Calibri" panose="020F0502020204030204" pitchFamily="34" charset="0"/>
                <a:cs typeface="Calibri" panose="020F0502020204030204" pitchFamily="34" charset="0"/>
              </a:rPr>
              <a:t>understanding the marketplace, </a:t>
            </a:r>
            <a:r>
              <a:rPr lang="en-US" sz="2400" b="0" dirty="0">
                <a:latin typeface="Calibri" panose="020F0502020204030204" pitchFamily="34" charset="0"/>
                <a:cs typeface="Calibri" panose="020F0502020204030204" pitchFamily="34" charset="0"/>
              </a:rPr>
              <a:t>developing strategies and then </a:t>
            </a:r>
            <a:r>
              <a:rPr lang="en-US" sz="2400" b="0" u="sng" dirty="0">
                <a:latin typeface="Calibri" panose="020F0502020204030204" pitchFamily="34" charset="0"/>
                <a:cs typeface="Calibri" panose="020F0502020204030204" pitchFamily="34" charset="0"/>
              </a:rPr>
              <a:t>implementing</a:t>
            </a:r>
            <a:r>
              <a:rPr lang="en-US" sz="2400" b="0" dirty="0">
                <a:latin typeface="Calibri" panose="020F0502020204030204" pitchFamily="34" charset="0"/>
                <a:cs typeface="Calibri" panose="020F0502020204030204" pitchFamily="34" charset="0"/>
              </a:rPr>
              <a:t> and </a:t>
            </a:r>
            <a:r>
              <a:rPr lang="en-US" sz="2400" b="0" u="sng" dirty="0">
                <a:latin typeface="Calibri" panose="020F0502020204030204" pitchFamily="34" charset="0"/>
                <a:cs typeface="Calibri" panose="020F0502020204030204" pitchFamily="34" charset="0"/>
              </a:rPr>
              <a:t>measuring</a:t>
            </a:r>
            <a:r>
              <a:rPr lang="en-US" sz="2400" b="0" dirty="0">
                <a:latin typeface="Calibri" panose="020F0502020204030204" pitchFamily="34" charset="0"/>
                <a:cs typeface="Calibri" panose="020F0502020204030204" pitchFamily="34" charset="0"/>
              </a:rPr>
              <a:t> them.</a:t>
            </a:r>
          </a:p>
          <a:p>
            <a:pPr marL="342900" indent="-342900">
              <a:lnSpc>
                <a:spcPct val="80000"/>
              </a:lnSpc>
              <a:spcBef>
                <a:spcPts val="1075"/>
              </a:spcBef>
              <a:spcAft>
                <a:spcPts val="1200"/>
              </a:spcAft>
              <a:buFontTx/>
              <a:buChar char="•"/>
            </a:pPr>
            <a:r>
              <a:rPr lang="en-US" sz="2400" b="0" dirty="0">
                <a:latin typeface="Calibri" panose="020F0502020204030204" pitchFamily="34" charset="0"/>
                <a:cs typeface="Calibri" panose="020F0502020204030204" pitchFamily="34" charset="0"/>
              </a:rPr>
              <a:t>Deliver maximum value with every contract.  We make ourselves highly available for our clients - feel free to contact us with your strategy or marketing questions any time.</a:t>
            </a:r>
          </a:p>
        </p:txBody>
      </p:sp>
    </p:spTree>
    <p:extLst>
      <p:ext uri="{BB962C8B-B14F-4D97-AF65-F5344CB8AC3E}">
        <p14:creationId xmlns:p14="http://schemas.microsoft.com/office/powerpoint/2010/main" val="1295011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798D-6C8B-0343-AE68-D38BEECB82D9}"/>
              </a:ext>
            </a:extLst>
          </p:cNvPr>
          <p:cNvSpPr>
            <a:spLocks noGrp="1"/>
          </p:cNvSpPr>
          <p:nvPr>
            <p:ph type="title"/>
          </p:nvPr>
        </p:nvSpPr>
        <p:spPr/>
        <p:txBody>
          <a:bodyPr/>
          <a:lstStyle/>
          <a:p>
            <a:r>
              <a:rPr lang="en-US" dirty="0"/>
              <a:t>Real Results Marketing Services</a:t>
            </a:r>
          </a:p>
        </p:txBody>
      </p:sp>
      <p:sp>
        <p:nvSpPr>
          <p:cNvPr id="4" name="Content Placeholder 2">
            <a:extLst>
              <a:ext uri="{FF2B5EF4-FFF2-40B4-BE49-F238E27FC236}">
                <a16:creationId xmlns:a16="http://schemas.microsoft.com/office/drawing/2014/main" id="{018B7A8F-59CE-114C-949A-00AFF2A55B88}"/>
              </a:ext>
            </a:extLst>
          </p:cNvPr>
          <p:cNvSpPr>
            <a:spLocks noGrp="1"/>
          </p:cNvSpPr>
          <p:nvPr>
            <p:ph idx="1"/>
          </p:nvPr>
        </p:nvSpPr>
        <p:spPr>
          <a:xfrm>
            <a:off x="354874" y="1171704"/>
            <a:ext cx="11378214" cy="5023613"/>
          </a:xfrm>
        </p:spPr>
        <p:txBody>
          <a:bodyPr/>
          <a:lstStyle/>
          <a:p>
            <a:r>
              <a:rPr lang="en-US" sz="3200" b="1" dirty="0"/>
              <a:t>E-commerce and digital marketing strategy</a:t>
            </a:r>
          </a:p>
          <a:p>
            <a:pPr lvl="1">
              <a:buFont typeface=".AppleSystemUIFont"/>
              <a:buChar char="-"/>
            </a:pPr>
            <a:r>
              <a:rPr lang="en-US" sz="2800" b="1" dirty="0"/>
              <a:t>Syndicated survey is the foundation for customer feedback</a:t>
            </a:r>
          </a:p>
          <a:p>
            <a:r>
              <a:rPr lang="en-US" sz="3200" dirty="0"/>
              <a:t>Demand generation and profit improvement</a:t>
            </a:r>
          </a:p>
          <a:p>
            <a:r>
              <a:rPr lang="en-US" sz="3200" dirty="0"/>
              <a:t>Positioning and messaging</a:t>
            </a:r>
          </a:p>
          <a:p>
            <a:r>
              <a:rPr lang="en-US" sz="3200" dirty="0"/>
              <a:t>Market research</a:t>
            </a:r>
          </a:p>
          <a:p>
            <a:r>
              <a:rPr lang="en-US" sz="3200" dirty="0"/>
              <a:t>Marketing infrastructure development</a:t>
            </a:r>
          </a:p>
        </p:txBody>
      </p:sp>
      <p:sp>
        <p:nvSpPr>
          <p:cNvPr id="3" name="Footer Placeholder 2">
            <a:extLst>
              <a:ext uri="{FF2B5EF4-FFF2-40B4-BE49-F238E27FC236}">
                <a16:creationId xmlns:a16="http://schemas.microsoft.com/office/drawing/2014/main" id="{DDDC77E9-B200-E24C-8C2E-BB13396EECF0}"/>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3035040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19DF-EA4F-1145-863C-AB462FDB5B85}"/>
              </a:ext>
            </a:extLst>
          </p:cNvPr>
          <p:cNvSpPr>
            <a:spLocks noGrp="1"/>
          </p:cNvSpPr>
          <p:nvPr>
            <p:ph type="title"/>
          </p:nvPr>
        </p:nvSpPr>
        <p:spPr/>
        <p:txBody>
          <a:bodyPr/>
          <a:lstStyle/>
          <a:p>
            <a:r>
              <a:rPr lang="en-US" dirty="0"/>
              <a:t>Talk to Us!</a:t>
            </a:r>
          </a:p>
        </p:txBody>
      </p:sp>
      <p:sp>
        <p:nvSpPr>
          <p:cNvPr id="3" name="Footer Placeholder 2">
            <a:extLst>
              <a:ext uri="{FF2B5EF4-FFF2-40B4-BE49-F238E27FC236}">
                <a16:creationId xmlns:a16="http://schemas.microsoft.com/office/drawing/2014/main" id="{5D920B00-A07D-E14B-808C-6F3CA1859273}"/>
              </a:ext>
            </a:extLst>
          </p:cNvPr>
          <p:cNvSpPr>
            <a:spLocks noGrp="1"/>
          </p:cNvSpPr>
          <p:nvPr>
            <p:ph type="ftr" sz="quarter" idx="11"/>
          </p:nvPr>
        </p:nvSpPr>
        <p:spPr/>
        <p:txBody>
          <a:bodyPr/>
          <a:lstStyle/>
          <a:p>
            <a:r>
              <a:rPr lang="en-US"/>
              <a:t>Copyright 2018 Real Results Marketing, Inc., All rights reserved.</a:t>
            </a:r>
            <a:endParaRPr lang="en-US" dirty="0"/>
          </a:p>
        </p:txBody>
      </p:sp>
      <p:pic>
        <p:nvPicPr>
          <p:cNvPr id="4" name="Picture 3">
            <a:extLst>
              <a:ext uri="{FF2B5EF4-FFF2-40B4-BE49-F238E27FC236}">
                <a16:creationId xmlns:a16="http://schemas.microsoft.com/office/drawing/2014/main" id="{2E2FEC29-E219-D24C-878F-FB727C1F37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797" y="1705077"/>
            <a:ext cx="1265402" cy="1834833"/>
          </a:xfrm>
          <a:prstGeom prst="rect">
            <a:avLst/>
          </a:prstGeom>
        </p:spPr>
      </p:pic>
      <p:sp>
        <p:nvSpPr>
          <p:cNvPr id="5" name="TextBox 4">
            <a:extLst>
              <a:ext uri="{FF2B5EF4-FFF2-40B4-BE49-F238E27FC236}">
                <a16:creationId xmlns:a16="http://schemas.microsoft.com/office/drawing/2014/main" id="{EB24DADB-53A9-8E45-B9D6-1D26DB801665}"/>
              </a:ext>
            </a:extLst>
          </p:cNvPr>
          <p:cNvSpPr txBox="1"/>
          <p:nvPr/>
        </p:nvSpPr>
        <p:spPr>
          <a:xfrm>
            <a:off x="1913636" y="1576054"/>
            <a:ext cx="4415251" cy="2092881"/>
          </a:xfrm>
          <a:prstGeom prst="rect">
            <a:avLst/>
          </a:prstGeom>
          <a:noFill/>
        </p:spPr>
        <p:txBody>
          <a:bodyPr wrap="square" rtlCol="0">
            <a:spAutoFit/>
          </a:bodyPr>
          <a:lstStyle/>
          <a:p>
            <a:pPr>
              <a:spcAft>
                <a:spcPts val="1200"/>
              </a:spcAft>
            </a:pPr>
            <a:r>
              <a:rPr lang="en-US" sz="2800" b="1" dirty="0">
                <a:latin typeface="Calibri" charset="0"/>
                <a:ea typeface="Calibri" charset="0"/>
                <a:cs typeface="Calibri" charset="0"/>
              </a:rPr>
              <a:t>Dean Mueller</a:t>
            </a:r>
          </a:p>
          <a:p>
            <a:pPr>
              <a:spcAft>
                <a:spcPts val="1200"/>
              </a:spcAft>
            </a:pPr>
            <a:r>
              <a:rPr lang="en-US" sz="2400" b="1" dirty="0">
                <a:latin typeface="Calibri" charset="0"/>
                <a:ea typeface="Calibri" charset="0"/>
                <a:cs typeface="Calibri" charset="0"/>
              </a:rPr>
              <a:t>dean@realresultsmarketing.com</a:t>
            </a:r>
          </a:p>
          <a:p>
            <a:pPr>
              <a:spcAft>
                <a:spcPts val="1200"/>
              </a:spcAft>
            </a:pPr>
            <a:r>
              <a:rPr lang="en-US" sz="2400" b="1" dirty="0">
                <a:latin typeface="Calibri" charset="0"/>
                <a:ea typeface="Calibri" charset="0"/>
                <a:cs typeface="Calibri" charset="0"/>
              </a:rPr>
              <a:t>303-898-8636</a:t>
            </a:r>
          </a:p>
          <a:p>
            <a:pPr>
              <a:spcAft>
                <a:spcPts val="1200"/>
              </a:spcAft>
            </a:pPr>
            <a:r>
              <a:rPr lang="en-US" sz="2400" b="1" dirty="0">
                <a:latin typeface="Calibri" charset="0"/>
                <a:ea typeface="Calibri" charset="0"/>
                <a:cs typeface="Calibri" charset="0"/>
              </a:rPr>
              <a:t>RealResultsMarketing.com</a:t>
            </a:r>
          </a:p>
        </p:txBody>
      </p:sp>
      <p:pic>
        <p:nvPicPr>
          <p:cNvPr id="8" name="Picture 7">
            <a:extLst>
              <a:ext uri="{FF2B5EF4-FFF2-40B4-BE49-F238E27FC236}">
                <a16:creationId xmlns:a16="http://schemas.microsoft.com/office/drawing/2014/main" id="{80B16759-5AF2-274C-87DB-FB9B321734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8303" y="788597"/>
            <a:ext cx="6019576" cy="5411856"/>
          </a:xfrm>
          <a:prstGeom prst="rect">
            <a:avLst/>
          </a:prstGeom>
        </p:spPr>
      </p:pic>
    </p:spTree>
    <p:extLst>
      <p:ext uri="{BB962C8B-B14F-4D97-AF65-F5344CB8AC3E}">
        <p14:creationId xmlns:p14="http://schemas.microsoft.com/office/powerpoint/2010/main" val="164734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6E26-E1BE-4941-81AC-7B8EE41E0785}"/>
              </a:ext>
            </a:extLst>
          </p:cNvPr>
          <p:cNvSpPr>
            <a:spLocks noGrp="1"/>
          </p:cNvSpPr>
          <p:nvPr>
            <p:ph type="title"/>
          </p:nvPr>
        </p:nvSpPr>
        <p:spPr/>
        <p:txBody>
          <a:bodyPr/>
          <a:lstStyle/>
          <a:p>
            <a:pPr algn="l"/>
            <a:r>
              <a:rPr lang="en-US" b="1" dirty="0"/>
              <a:t>How Millennials Shop and Buy</a:t>
            </a:r>
          </a:p>
        </p:txBody>
      </p:sp>
      <p:sp>
        <p:nvSpPr>
          <p:cNvPr id="4" name="Footer Placeholder 3">
            <a:extLst>
              <a:ext uri="{FF2B5EF4-FFF2-40B4-BE49-F238E27FC236}">
                <a16:creationId xmlns:a16="http://schemas.microsoft.com/office/drawing/2014/main" id="{993A2631-F331-F043-B13C-F875AF3D5E80}"/>
              </a:ext>
            </a:extLst>
          </p:cNvPr>
          <p:cNvSpPr>
            <a:spLocks noGrp="1"/>
          </p:cNvSpPr>
          <p:nvPr>
            <p:ph type="ftr" sz="quarter" idx="11"/>
          </p:nvPr>
        </p:nvSpPr>
        <p:spPr/>
        <p:txBody>
          <a:bodyPr/>
          <a:lstStyle/>
          <a:p>
            <a:r>
              <a:rPr lang="en-US"/>
              <a:t>Copyright 2018 Real Results Marketing, Inc., All rights reserved.</a:t>
            </a:r>
            <a:endParaRPr lang="en-US" dirty="0"/>
          </a:p>
        </p:txBody>
      </p:sp>
      <p:sp>
        <p:nvSpPr>
          <p:cNvPr id="5" name="Content Placeholder 5">
            <a:extLst>
              <a:ext uri="{FF2B5EF4-FFF2-40B4-BE49-F238E27FC236}">
                <a16:creationId xmlns:a16="http://schemas.microsoft.com/office/drawing/2014/main" id="{600560B4-88FC-0149-9383-57F019427253}"/>
              </a:ext>
            </a:extLst>
          </p:cNvPr>
          <p:cNvSpPr>
            <a:spLocks noGrp="1"/>
          </p:cNvSpPr>
          <p:nvPr>
            <p:ph idx="1"/>
          </p:nvPr>
        </p:nvSpPr>
        <p:spPr>
          <a:xfrm>
            <a:off x="913775" y="1402081"/>
            <a:ext cx="4220933" cy="4389120"/>
          </a:xfrm>
        </p:spPr>
        <p:txBody>
          <a:bodyPr/>
          <a:lstStyle/>
          <a:p>
            <a:r>
              <a:rPr lang="en-US" dirty="0"/>
              <a:t>Very frequent shopping methods</a:t>
            </a:r>
          </a:p>
          <a:p>
            <a:pPr lvl="1">
              <a:buFont typeface="System Font Regular"/>
              <a:buChar char="-"/>
            </a:pPr>
            <a:r>
              <a:rPr lang="en-US" dirty="0"/>
              <a:t>40% by search</a:t>
            </a:r>
          </a:p>
          <a:p>
            <a:pPr lvl="1">
              <a:buFont typeface="System Font Regular"/>
              <a:buChar char="-"/>
            </a:pPr>
            <a:r>
              <a:rPr lang="en-US" dirty="0"/>
              <a:t>33% at distributor website</a:t>
            </a:r>
          </a:p>
          <a:p>
            <a:pPr lvl="1">
              <a:buFont typeface="System Font Regular"/>
              <a:buChar char="-"/>
            </a:pPr>
            <a:r>
              <a:rPr lang="en-US" dirty="0"/>
              <a:t>28% with distributor sales rep</a:t>
            </a:r>
          </a:p>
          <a:p>
            <a:r>
              <a:rPr lang="en-US" dirty="0"/>
              <a:t>Very frequent buying methods</a:t>
            </a:r>
          </a:p>
          <a:p>
            <a:pPr lvl="1">
              <a:buFont typeface="System Font Regular"/>
              <a:buChar char="-"/>
            </a:pPr>
            <a:r>
              <a:rPr lang="en-US" dirty="0"/>
              <a:t>52% by email</a:t>
            </a:r>
          </a:p>
          <a:p>
            <a:pPr lvl="1">
              <a:buFont typeface="System Font Regular"/>
              <a:buChar char="-"/>
            </a:pPr>
            <a:r>
              <a:rPr lang="en-US" dirty="0"/>
              <a:t>29% by web or mobile</a:t>
            </a:r>
          </a:p>
          <a:p>
            <a:pPr lvl="1">
              <a:buFont typeface="System Font Regular"/>
              <a:buChar char="-"/>
            </a:pPr>
            <a:r>
              <a:rPr lang="en-US" dirty="0"/>
              <a:t>26% by CSR </a:t>
            </a:r>
          </a:p>
        </p:txBody>
      </p:sp>
      <p:grpSp>
        <p:nvGrpSpPr>
          <p:cNvPr id="8" name="Group 7">
            <a:extLst>
              <a:ext uri="{FF2B5EF4-FFF2-40B4-BE49-F238E27FC236}">
                <a16:creationId xmlns:a16="http://schemas.microsoft.com/office/drawing/2014/main" id="{59369831-8CEA-5447-B782-5BA67ADC2A45}"/>
              </a:ext>
            </a:extLst>
          </p:cNvPr>
          <p:cNvGrpSpPr/>
          <p:nvPr/>
        </p:nvGrpSpPr>
        <p:grpSpPr>
          <a:xfrm>
            <a:off x="5134708" y="1517301"/>
            <a:ext cx="5728600" cy="3265714"/>
            <a:chOff x="5134708" y="1517301"/>
            <a:chExt cx="5728600" cy="3265714"/>
          </a:xfrm>
        </p:grpSpPr>
        <p:sp>
          <p:nvSpPr>
            <p:cNvPr id="6" name="TextBox 5">
              <a:extLst>
                <a:ext uri="{FF2B5EF4-FFF2-40B4-BE49-F238E27FC236}">
                  <a16:creationId xmlns:a16="http://schemas.microsoft.com/office/drawing/2014/main" id="{971A03B3-5F9E-0D4C-9567-A331FD8FC1FE}"/>
                </a:ext>
              </a:extLst>
            </p:cNvPr>
            <p:cNvSpPr txBox="1"/>
            <p:nvPr/>
          </p:nvSpPr>
          <p:spPr>
            <a:xfrm>
              <a:off x="7499006" y="2242217"/>
              <a:ext cx="3364302" cy="1815882"/>
            </a:xfrm>
            <a:prstGeom prst="rect">
              <a:avLst/>
            </a:prstGeom>
            <a:noFill/>
            <a:ln>
              <a:solidFill>
                <a:srgbClr val="000000"/>
              </a:solidFill>
            </a:ln>
          </p:spPr>
          <p:txBody>
            <a:bodyPr wrap="square" rtlCol="0">
              <a:spAutoFit/>
            </a:bodyPr>
            <a:lstStyle/>
            <a:p>
              <a:r>
                <a:rPr lang="en-US" sz="2800" dirty="0"/>
                <a:t>Meeting Millennials </a:t>
              </a:r>
              <a:r>
                <a:rPr lang="en-US" sz="2800" u="sng" dirty="0"/>
                <a:t>where they are</a:t>
              </a:r>
              <a:r>
                <a:rPr lang="en-US" sz="2800" dirty="0"/>
                <a:t> is key to getting their business.</a:t>
              </a:r>
            </a:p>
          </p:txBody>
        </p:sp>
        <p:sp>
          <p:nvSpPr>
            <p:cNvPr id="7" name="Right Brace 6">
              <a:extLst>
                <a:ext uri="{FF2B5EF4-FFF2-40B4-BE49-F238E27FC236}">
                  <a16:creationId xmlns:a16="http://schemas.microsoft.com/office/drawing/2014/main" id="{A61C2D94-2050-814B-99B1-B9F186A9C104}"/>
                </a:ext>
              </a:extLst>
            </p:cNvPr>
            <p:cNvSpPr/>
            <p:nvPr/>
          </p:nvSpPr>
          <p:spPr>
            <a:xfrm>
              <a:off x="5134708" y="1517301"/>
              <a:ext cx="1949380" cy="3265714"/>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80784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4EC11-84E7-4241-854E-4A62F3DD533C}"/>
              </a:ext>
            </a:extLst>
          </p:cNvPr>
          <p:cNvSpPr>
            <a:spLocks noGrp="1"/>
          </p:cNvSpPr>
          <p:nvPr>
            <p:ph type="title"/>
          </p:nvPr>
        </p:nvSpPr>
        <p:spPr/>
        <p:txBody>
          <a:bodyPr/>
          <a:lstStyle/>
          <a:p>
            <a:pPr algn="l"/>
            <a:r>
              <a:rPr lang="en-US" b="1" dirty="0"/>
              <a:t>Growing Revenue and Margin Pressures</a:t>
            </a:r>
          </a:p>
        </p:txBody>
      </p:sp>
      <p:sp>
        <p:nvSpPr>
          <p:cNvPr id="3" name="Content Placeholder 2">
            <a:extLst>
              <a:ext uri="{FF2B5EF4-FFF2-40B4-BE49-F238E27FC236}">
                <a16:creationId xmlns:a16="http://schemas.microsoft.com/office/drawing/2014/main" id="{D14D34BC-4BDC-B84A-BA5E-23B765B39F9D}"/>
              </a:ext>
            </a:extLst>
          </p:cNvPr>
          <p:cNvSpPr>
            <a:spLocks noGrp="1"/>
          </p:cNvSpPr>
          <p:nvPr>
            <p:ph idx="1"/>
          </p:nvPr>
        </p:nvSpPr>
        <p:spPr>
          <a:xfrm>
            <a:off x="913775" y="1402081"/>
            <a:ext cx="10882990" cy="4389120"/>
          </a:xfrm>
        </p:spPr>
        <p:txBody>
          <a:bodyPr>
            <a:noAutofit/>
          </a:bodyPr>
          <a:lstStyle/>
          <a:p>
            <a:pPr marL="458788" indent="-458788">
              <a:spcAft>
                <a:spcPts val="1200"/>
              </a:spcAft>
            </a:pPr>
            <a:r>
              <a:rPr lang="en-US" sz="3000" dirty="0"/>
              <a:t>Loss of revenue due to non-existent or inadequate </a:t>
            </a:r>
            <a:br>
              <a:rPr lang="en-US" sz="3000" dirty="0"/>
            </a:br>
            <a:r>
              <a:rPr lang="en-US" sz="3000" dirty="0"/>
              <a:t>e-commerce platform</a:t>
            </a:r>
          </a:p>
          <a:p>
            <a:pPr marL="458788" indent="-458788">
              <a:spcAft>
                <a:spcPts val="1200"/>
              </a:spcAft>
            </a:pPr>
            <a:r>
              <a:rPr lang="en-US" sz="3000" dirty="0"/>
              <a:t>Gradual loss of revenue from manufacturers selling direct</a:t>
            </a:r>
          </a:p>
          <a:p>
            <a:pPr marL="458788" indent="-458788">
              <a:spcAft>
                <a:spcPts val="1200"/>
              </a:spcAft>
            </a:pPr>
            <a:r>
              <a:rPr lang="en-US" sz="3000" dirty="0"/>
              <a:t>Loss of price buyers who shift to national/global distributors</a:t>
            </a:r>
          </a:p>
          <a:p>
            <a:pPr marL="458788" indent="-458788">
              <a:spcAft>
                <a:spcPts val="1200"/>
              </a:spcAft>
            </a:pPr>
            <a:r>
              <a:rPr lang="en-US" sz="3000" dirty="0"/>
              <a:t>Shift of relationship buyers who become value buyers</a:t>
            </a:r>
          </a:p>
        </p:txBody>
      </p:sp>
      <p:sp>
        <p:nvSpPr>
          <p:cNvPr id="4" name="Footer Placeholder 3">
            <a:extLst>
              <a:ext uri="{FF2B5EF4-FFF2-40B4-BE49-F238E27FC236}">
                <a16:creationId xmlns:a16="http://schemas.microsoft.com/office/drawing/2014/main" id="{9E34D27B-E7FA-8D44-9D59-E51939FCBE52}"/>
              </a:ext>
            </a:extLst>
          </p:cNvPr>
          <p:cNvSpPr>
            <a:spLocks noGrp="1"/>
          </p:cNvSpPr>
          <p:nvPr>
            <p:ph type="ftr" sz="quarter" idx="11"/>
          </p:nvPr>
        </p:nvSpPr>
        <p:spPr/>
        <p:txBody>
          <a:bodyPr/>
          <a:lstStyle/>
          <a:p>
            <a:r>
              <a:rPr lang="en-US"/>
              <a:t>Copyright 2018 Real Results Marketing, Inc., All rights reserved.</a:t>
            </a:r>
            <a:endParaRPr lang="en-US" dirty="0"/>
          </a:p>
        </p:txBody>
      </p:sp>
    </p:spTree>
    <p:extLst>
      <p:ext uri="{BB962C8B-B14F-4D97-AF65-F5344CB8AC3E}">
        <p14:creationId xmlns:p14="http://schemas.microsoft.com/office/powerpoint/2010/main" val="380778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873C-254E-F647-9F2A-2FCE4C679B9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3AA12BC-9488-4644-A3AE-093F3C103E2E}"/>
              </a:ext>
            </a:extLst>
          </p:cNvPr>
          <p:cNvSpPr>
            <a:spLocks noGrp="1"/>
          </p:cNvSpPr>
          <p:nvPr>
            <p:ph type="subTitle" idx="1"/>
          </p:nvPr>
        </p:nvSpPr>
        <p:spPr/>
        <p:txBody>
          <a:bodyPr/>
          <a:lstStyle/>
          <a:p>
            <a:endParaRPr lang="en-US"/>
          </a:p>
        </p:txBody>
      </p:sp>
      <p:pic>
        <p:nvPicPr>
          <p:cNvPr id="5" name="slide.url=https://www.polleverywhere.com/multiple_choice_polls/Q6HsO0iX2scujLf">
            <a:extLst>
              <a:ext uri="{FF2B5EF4-FFF2-40B4-BE49-F238E27FC236}">
                <a16:creationId xmlns:a16="http://schemas.microsoft.com/office/drawing/2014/main" id="{2D799300-8744-684C-A36A-614806712BE4}"/>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84600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5C72-46CD-3941-9238-15B0523C7B3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D67512-6AAF-9349-87BF-207AC3E83373}"/>
              </a:ext>
            </a:extLst>
          </p:cNvPr>
          <p:cNvSpPr>
            <a:spLocks noGrp="1"/>
          </p:cNvSpPr>
          <p:nvPr>
            <p:ph type="subTitle" idx="1"/>
          </p:nvPr>
        </p:nvSpPr>
        <p:spPr/>
        <p:txBody>
          <a:bodyPr/>
          <a:lstStyle/>
          <a:p>
            <a:endParaRPr lang="en-US"/>
          </a:p>
        </p:txBody>
      </p:sp>
      <p:pic>
        <p:nvPicPr>
          <p:cNvPr id="5" name="slide.url=https://www.polleverywhere.com/multiple_choice_polls/kjbQIF0yOkqzrGp">
            <a:extLst>
              <a:ext uri="{FF2B5EF4-FFF2-40B4-BE49-F238E27FC236}">
                <a16:creationId xmlns:a16="http://schemas.microsoft.com/office/drawing/2014/main" id="{2B90B045-EFEC-514D-A84B-9087326CC5B2}"/>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18872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952D974-2FBF-884B-8C13-90FB989FBED9}"/>
              </a:ext>
            </a:extLst>
          </p:cNvPr>
          <p:cNvSpPr>
            <a:spLocks noGrp="1"/>
          </p:cNvSpPr>
          <p:nvPr>
            <p:ph type="ftr" sz="quarter" idx="11"/>
          </p:nvPr>
        </p:nvSpPr>
        <p:spPr/>
        <p:txBody>
          <a:bodyPr/>
          <a:lstStyle/>
          <a:p>
            <a:r>
              <a:rPr lang="en-US"/>
              <a:t>Copyright 2018 Real Results Marketing, Inc., All rights reserved.</a:t>
            </a:r>
            <a:endParaRPr lang="en-US" dirty="0"/>
          </a:p>
        </p:txBody>
      </p:sp>
      <p:graphicFrame>
        <p:nvGraphicFramePr>
          <p:cNvPr id="6" name="Chart 5">
            <a:extLst>
              <a:ext uri="{FF2B5EF4-FFF2-40B4-BE49-F238E27FC236}">
                <a16:creationId xmlns:a16="http://schemas.microsoft.com/office/drawing/2014/main" id="{33B63E9A-D2C9-D544-A9AD-05DF8D382B2A}"/>
              </a:ext>
            </a:extLst>
          </p:cNvPr>
          <p:cNvGraphicFramePr/>
          <p:nvPr>
            <p:extLst>
              <p:ext uri="{D42A27DB-BD31-4B8C-83A1-F6EECF244321}">
                <p14:modId xmlns:p14="http://schemas.microsoft.com/office/powerpoint/2010/main" val="2179900260"/>
              </p:ext>
            </p:extLst>
          </p:nvPr>
        </p:nvGraphicFramePr>
        <p:xfrm>
          <a:off x="109700" y="311499"/>
          <a:ext cx="10471219" cy="5124964"/>
        </p:xfrm>
        <a:graphic>
          <a:graphicData uri="http://schemas.openxmlformats.org/drawingml/2006/chart">
            <c:chart xmlns:c="http://schemas.openxmlformats.org/drawingml/2006/chart" xmlns:r="http://schemas.openxmlformats.org/officeDocument/2006/relationships" r:id="rId3"/>
          </a:graphicData>
        </a:graphic>
      </p:graphicFrame>
      <p:sp>
        <p:nvSpPr>
          <p:cNvPr id="9" name="Left-Right Arrow 8">
            <a:extLst>
              <a:ext uri="{FF2B5EF4-FFF2-40B4-BE49-F238E27FC236}">
                <a16:creationId xmlns:a16="http://schemas.microsoft.com/office/drawing/2014/main" id="{8573B532-7D3E-7A40-8736-C4FCC3BAA4BA}"/>
              </a:ext>
            </a:extLst>
          </p:cNvPr>
          <p:cNvSpPr/>
          <p:nvPr/>
        </p:nvSpPr>
        <p:spPr>
          <a:xfrm>
            <a:off x="904358" y="5436462"/>
            <a:ext cx="5064369" cy="6868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latin typeface="Avenir Black" panose="02000503020000020003" pitchFamily="2" charset="0"/>
              </a:rPr>
              <a:t>ACTUAL</a:t>
            </a:r>
          </a:p>
        </p:txBody>
      </p:sp>
      <p:sp>
        <p:nvSpPr>
          <p:cNvPr id="10" name="Left-Right Arrow 9">
            <a:extLst>
              <a:ext uri="{FF2B5EF4-FFF2-40B4-BE49-F238E27FC236}">
                <a16:creationId xmlns:a16="http://schemas.microsoft.com/office/drawing/2014/main" id="{0A8DF5A6-DF71-9144-9B30-559E683C34BE}"/>
              </a:ext>
            </a:extLst>
          </p:cNvPr>
          <p:cNvSpPr/>
          <p:nvPr/>
        </p:nvSpPr>
        <p:spPr>
          <a:xfrm>
            <a:off x="6101032" y="5436462"/>
            <a:ext cx="3073120" cy="6868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latin typeface="Avenir Black" panose="02000503020000020003" pitchFamily="2" charset="0"/>
              </a:rPr>
              <a:t>PROJECTED</a:t>
            </a:r>
          </a:p>
        </p:txBody>
      </p:sp>
      <p:sp>
        <p:nvSpPr>
          <p:cNvPr id="11" name="Content Placeholder 2">
            <a:extLst>
              <a:ext uri="{FF2B5EF4-FFF2-40B4-BE49-F238E27FC236}">
                <a16:creationId xmlns:a16="http://schemas.microsoft.com/office/drawing/2014/main" id="{6147E2BF-1B91-3C48-B386-508CDCF1519D}"/>
              </a:ext>
            </a:extLst>
          </p:cNvPr>
          <p:cNvSpPr>
            <a:spLocks noGrp="1"/>
          </p:cNvSpPr>
          <p:nvPr>
            <p:ph idx="1"/>
          </p:nvPr>
        </p:nvSpPr>
        <p:spPr>
          <a:xfrm>
            <a:off x="9415306" y="2741010"/>
            <a:ext cx="2776694" cy="3569355"/>
          </a:xfrm>
        </p:spPr>
        <p:txBody>
          <a:bodyPr>
            <a:noAutofit/>
          </a:bodyPr>
          <a:lstStyle/>
          <a:p>
            <a:r>
              <a:rPr lang="en-US" sz="1600" dirty="0"/>
              <a:t>By 2020 more than 60% of companies who take this survey will have 10% or more</a:t>
            </a:r>
          </a:p>
          <a:p>
            <a:r>
              <a:rPr lang="en-US" sz="1600" dirty="0"/>
              <a:t>30% will have 20% or more e-commerce revenue</a:t>
            </a:r>
          </a:p>
        </p:txBody>
      </p:sp>
    </p:spTree>
    <p:extLst>
      <p:ext uri="{BB962C8B-B14F-4D97-AF65-F5344CB8AC3E}">
        <p14:creationId xmlns:p14="http://schemas.microsoft.com/office/powerpoint/2010/main" val="400994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5" dur="500"/>
                                        <p:tgtEl>
                                          <p:spTgt spid="6">
                                            <p:graphicEl>
                                              <a:chart seriesIdx="-4" categoryIdx="0" bldStep="category"/>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8" dur="500"/>
                                        <p:tgtEl>
                                          <p:spTgt spid="6">
                                            <p:graphicEl>
                                              <a:chart seriesIdx="-4" categoryIdx="1" bldStep="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1" dur="500"/>
                                        <p:tgtEl>
                                          <p:spTgt spid="6">
                                            <p:graphicEl>
                                              <a:chart seriesIdx="-4" categoryIdx="2"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24" dur="500"/>
                                        <p:tgtEl>
                                          <p:spTgt spid="6">
                                            <p:graphicEl>
                                              <a:chart seriesIdx="-4" categoryIdx="3" bldStep="category"/>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fade">
                                      <p:cBhvr>
                                        <p:cTn id="27" dur="500"/>
                                        <p:tgtEl>
                                          <p:spTgt spid="6">
                                            <p:graphicEl>
                                              <a:chart seriesIdx="-4" categoryIdx="4"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fade">
                                      <p:cBhvr>
                                        <p:cTn id="32" dur="500"/>
                                        <p:tgtEl>
                                          <p:spTgt spid="6">
                                            <p:graphicEl>
                                              <a:chart seriesIdx="-4" categoryIdx="5" bldStep="category"/>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fade">
                                      <p:cBhvr>
                                        <p:cTn id="38" dur="500"/>
                                        <p:tgtEl>
                                          <p:spTgt spid="6">
                                            <p:graphicEl>
                                              <a:chart seriesIdx="-4" categoryIdx="6" bldStep="category"/>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fade">
                                      <p:cBhvr>
                                        <p:cTn id="41" dur="500"/>
                                        <p:tgtEl>
                                          <p:spTgt spid="6">
                                            <p:graphicEl>
                                              <a:chart seriesIdx="-4" categoryIdx="7" bldStep="category"/>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 calcmode="lin" valueType="num">
                                      <p:cBhvr additive="base">
                                        <p:cTn id="46"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1">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1">
                                            <p:txEl>
                                              <p:pRg st="1" end="1"/>
                                            </p:txEl>
                                          </p:spTgt>
                                        </p:tgtEl>
                                        <p:attrNameLst>
                                          <p:attrName>style.visibility</p:attrName>
                                        </p:attrNameLst>
                                      </p:cBhvr>
                                      <p:to>
                                        <p:strVal val="visible"/>
                                      </p:to>
                                    </p:set>
                                    <p:anim calcmode="lin" valueType="num">
                                      <p:cBhvr additive="base">
                                        <p:cTn id="50"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9" grpId="0" animBg="1"/>
      <p:bldP spid="10"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RM">
    <a:dk1>
      <a:sysClr val="windowText" lastClr="000000"/>
    </a:dk1>
    <a:lt1>
      <a:sysClr val="window" lastClr="FFFFFF"/>
    </a:lt1>
    <a:dk2>
      <a:srgbClr val="1F497D"/>
    </a:dk2>
    <a:lt2>
      <a:srgbClr val="EEECE1"/>
    </a:lt2>
    <a:accent1>
      <a:srgbClr val="324795"/>
    </a:accent1>
    <a:accent2>
      <a:srgbClr val="D02E3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RM">
    <a:dk1>
      <a:sysClr val="windowText" lastClr="000000"/>
    </a:dk1>
    <a:lt1>
      <a:sysClr val="window" lastClr="FFFFFF"/>
    </a:lt1>
    <a:dk2>
      <a:srgbClr val="1F497D"/>
    </a:dk2>
    <a:lt2>
      <a:srgbClr val="EEECE1"/>
    </a:lt2>
    <a:accent1>
      <a:srgbClr val="324795"/>
    </a:accent1>
    <a:accent2>
      <a:srgbClr val="D02E3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RRM">
    <a:dk1>
      <a:sysClr val="windowText" lastClr="000000"/>
    </a:dk1>
    <a:lt1>
      <a:sysClr val="window" lastClr="FFFFFF"/>
    </a:lt1>
    <a:dk2>
      <a:srgbClr val="1F497D"/>
    </a:dk2>
    <a:lt2>
      <a:srgbClr val="EEECE1"/>
    </a:lt2>
    <a:accent1>
      <a:srgbClr val="324795"/>
    </a:accent1>
    <a:accent2>
      <a:srgbClr val="D02E3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RM">
    <a:dk1>
      <a:sysClr val="windowText" lastClr="000000"/>
    </a:dk1>
    <a:lt1>
      <a:sysClr val="window" lastClr="FFFFFF"/>
    </a:lt1>
    <a:dk2>
      <a:srgbClr val="1F497D"/>
    </a:dk2>
    <a:lt2>
      <a:srgbClr val="EEECE1"/>
    </a:lt2>
    <a:accent1>
      <a:srgbClr val="324795"/>
    </a:accent1>
    <a:accent2>
      <a:srgbClr val="D02E3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RM">
    <a:dk1>
      <a:sysClr val="windowText" lastClr="000000"/>
    </a:dk1>
    <a:lt1>
      <a:sysClr val="window" lastClr="FFFFFF"/>
    </a:lt1>
    <a:dk2>
      <a:srgbClr val="1F497D"/>
    </a:dk2>
    <a:lt2>
      <a:srgbClr val="EEECE1"/>
    </a:lt2>
    <a:accent1>
      <a:srgbClr val="324795"/>
    </a:accent1>
    <a:accent2>
      <a:srgbClr val="D02E3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{A99216FA-DAFC-C64E-9EA5-22D0CEB31F60}tf10001073</Template>
  <TotalTime>10860</TotalTime>
  <Words>3087</Words>
  <Application>Microsoft Macintosh PowerPoint</Application>
  <PresentationFormat>Widescreen</PresentationFormat>
  <Paragraphs>481</Paragraphs>
  <Slides>49</Slides>
  <Notes>49</Notes>
  <HiddenSlides>7</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4" baseType="lpstr">
      <vt:lpstr>.AppleSystemUIFont</vt:lpstr>
      <vt:lpstr>Adobe Caslon Pro</vt:lpstr>
      <vt:lpstr>Arial</vt:lpstr>
      <vt:lpstr>Avenir Black</vt:lpstr>
      <vt:lpstr>Avenir Book</vt:lpstr>
      <vt:lpstr>Avenir Light</vt:lpstr>
      <vt:lpstr>Avenir Roman</vt:lpstr>
      <vt:lpstr>Calibri</vt:lpstr>
      <vt:lpstr>Lucida Grande</vt:lpstr>
      <vt:lpstr>System Font Regular</vt:lpstr>
      <vt:lpstr>Times New Roman</vt:lpstr>
      <vt:lpstr>Tw Cen MT</vt:lpstr>
      <vt:lpstr>Wingdings</vt:lpstr>
      <vt:lpstr>Droplet</vt:lpstr>
      <vt:lpstr>Worksheet</vt:lpstr>
      <vt:lpstr>Creating a high-performance  E-commerce Channel:   How to build it so they will come</vt:lpstr>
      <vt:lpstr>PowerPoint Presentation</vt:lpstr>
      <vt:lpstr>Agenda</vt:lpstr>
      <vt:lpstr>Channel Tipping Point: Status of E-Commerce</vt:lpstr>
      <vt:lpstr>How Millennials Shop and Buy</vt:lpstr>
      <vt:lpstr>Growing Revenue and Margin Pressures</vt:lpstr>
      <vt:lpstr>PowerPoint Presentation</vt:lpstr>
      <vt:lpstr>PowerPoint Presentation</vt:lpstr>
      <vt:lpstr>PowerPoint Presentation</vt:lpstr>
      <vt:lpstr>How Distributors are Affected by Amazon</vt:lpstr>
      <vt:lpstr>When is the Tipping Point?</vt:lpstr>
      <vt:lpstr>How Do Customers Want to Shop and Buy?</vt:lpstr>
      <vt:lpstr>PowerPoint Presentation</vt:lpstr>
      <vt:lpstr>General Trends in Shopping, Buying, &amp; Communication</vt:lpstr>
      <vt:lpstr>Example of a Very Relational Customer Base</vt:lpstr>
      <vt:lpstr>Example of a Very Transactional Customer Base</vt:lpstr>
      <vt:lpstr>PowerPoint Presentation</vt:lpstr>
      <vt:lpstr>Cost of Not Knowing Voice of Customer</vt:lpstr>
      <vt:lpstr>Shopping &amp; Buying Customer Journey</vt:lpstr>
      <vt:lpstr>Customer Size / Buyer Generation Matrix</vt:lpstr>
      <vt:lpstr>PowerPoint Presentation</vt:lpstr>
      <vt:lpstr>Understand Your Customer Segmentation: 5, 5, 15, 75…</vt:lpstr>
      <vt:lpstr>Top 5 Methods for Driving Online Sales</vt:lpstr>
      <vt:lpstr>Aligning Customer Facing Personnel &amp; E-commerce</vt:lpstr>
      <vt:lpstr>Inside Sales</vt:lpstr>
      <vt:lpstr>Direct Response &amp; E-Commerce</vt:lpstr>
      <vt:lpstr>Digital Marketing &amp; E-Commerce </vt:lpstr>
      <vt:lpstr>EDI &amp; Order Automation</vt:lpstr>
      <vt:lpstr>Build it So They Will Come: Create Internal Advocates</vt:lpstr>
      <vt:lpstr>Build it So They Will Come: Transition Customers Online</vt:lpstr>
      <vt:lpstr>Build it So They Will Come: Communication</vt:lpstr>
      <vt:lpstr>SEO  What is it?</vt:lpstr>
      <vt:lpstr>SEO  What’s First?</vt:lpstr>
      <vt:lpstr>SEO Site Audit Parameters</vt:lpstr>
      <vt:lpstr>Example Site Audit Summary</vt:lpstr>
      <vt:lpstr>SEO  Keyword Strategy </vt:lpstr>
      <vt:lpstr>SEO  Content</vt:lpstr>
      <vt:lpstr>Local SEO</vt:lpstr>
      <vt:lpstr>SEO  When Am I Done?</vt:lpstr>
      <vt:lpstr>Inbound/Outbound Considerations</vt:lpstr>
      <vt:lpstr>PowerPoint Presentation</vt:lpstr>
      <vt:lpstr>Prescriptions Based on  E-Commerce Maturity</vt:lpstr>
      <vt:lpstr>Nascent: &lt; 5% E-Commerce</vt:lpstr>
      <vt:lpstr>Growth: 5% to 10% E-Commerce</vt:lpstr>
      <vt:lpstr>Maturity: 10% to 20% E-Commerce</vt:lpstr>
      <vt:lpstr>Leader: &gt; 20% E-Commerce</vt:lpstr>
      <vt:lpstr>About Real Results Marketing</vt:lpstr>
      <vt:lpstr>Real Results Marketing Services</vt:lpstr>
      <vt:lpstr>Talk to Us!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Brie Wolf</dc:creator>
  <cp:lastModifiedBy>John Burns</cp:lastModifiedBy>
  <cp:revision>321</cp:revision>
  <cp:lastPrinted>2018-02-27T00:41:04Z</cp:lastPrinted>
  <dcterms:created xsi:type="dcterms:W3CDTF">2018-01-05T20:55:12Z</dcterms:created>
  <dcterms:modified xsi:type="dcterms:W3CDTF">2018-10-30T19:50:15Z</dcterms:modified>
</cp:coreProperties>
</file>